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581" r:id="rId2"/>
    <p:sldId id="565" r:id="rId3"/>
    <p:sldId id="569" r:id="rId4"/>
    <p:sldId id="572" r:id="rId5"/>
    <p:sldId id="582" r:id="rId6"/>
    <p:sldId id="590" r:id="rId7"/>
    <p:sldId id="591" r:id="rId8"/>
    <p:sldId id="592" r:id="rId9"/>
    <p:sldId id="595" r:id="rId10"/>
    <p:sldId id="593" r:id="rId11"/>
    <p:sldId id="586" r:id="rId12"/>
    <p:sldId id="587" r:id="rId13"/>
    <p:sldId id="596" r:id="rId14"/>
  </p:sldIdLst>
  <p:sldSz cx="9144000" cy="5143500" type="screen16x9"/>
  <p:notesSz cx="10234613" cy="7102475"/>
  <p:defaultTextStyle>
    <a:defPPr>
      <a:defRPr lang="ru-RU"/>
    </a:defPPr>
    <a:lvl1pPr marL="0" algn="l" defTabSz="7788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449" algn="l" defTabSz="7788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8897" algn="l" defTabSz="7788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346" algn="l" defTabSz="7788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7795" algn="l" defTabSz="7788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243" algn="l" defTabSz="7788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6691" algn="l" defTabSz="7788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6140" algn="l" defTabSz="7788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5589" algn="l" defTabSz="7788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0E4ADB1-C8F0-40AD-ADFE-C16E3BDF7FEB}">
          <p14:sldIdLst>
            <p14:sldId id="581"/>
            <p14:sldId id="565"/>
            <p14:sldId id="569"/>
            <p14:sldId id="572"/>
            <p14:sldId id="582"/>
            <p14:sldId id="590"/>
            <p14:sldId id="591"/>
            <p14:sldId id="592"/>
            <p14:sldId id="595"/>
            <p14:sldId id="593"/>
            <p14:sldId id="586"/>
            <p14:sldId id="587"/>
            <p14:sldId id="5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DE3A3A"/>
    <a:srgbClr val="0000FF"/>
    <a:srgbClr val="74B230"/>
    <a:srgbClr val="F7994B"/>
    <a:srgbClr val="01ADCF"/>
    <a:srgbClr val="3A7196"/>
    <a:srgbClr val="73CB75"/>
    <a:srgbClr val="C3CB73"/>
    <a:srgbClr val="9FC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14" autoAdjust="0"/>
    <p:restoredTop sz="96537" autoAdjust="0"/>
  </p:normalViewPr>
  <p:slideViewPr>
    <p:cSldViewPr>
      <p:cViewPr varScale="1">
        <p:scale>
          <a:sx n="156" d="100"/>
          <a:sy n="156" d="100"/>
        </p:scale>
        <p:origin x="-528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-2040" y="-102"/>
      </p:cViewPr>
      <p:guideLst>
        <p:guide orient="horz" pos="2237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6114" cy="355124"/>
          </a:xfrm>
          <a:prstGeom prst="rect">
            <a:avLst/>
          </a:prstGeom>
        </p:spPr>
        <p:txBody>
          <a:bodyPr vert="horz" lIns="95055" tIns="47527" rIns="95055" bIns="4752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796111" y="1"/>
            <a:ext cx="4436114" cy="355124"/>
          </a:xfrm>
          <a:prstGeom prst="rect">
            <a:avLst/>
          </a:prstGeom>
        </p:spPr>
        <p:txBody>
          <a:bodyPr vert="horz" lIns="95055" tIns="47527" rIns="95055" bIns="47527" rtlCol="0"/>
          <a:lstStyle>
            <a:lvl1pPr algn="r">
              <a:defRPr sz="1200"/>
            </a:lvl1pPr>
          </a:lstStyle>
          <a:p>
            <a:fld id="{E31CD8D4-1BC7-4CBC-A7EF-257D34459052}" type="datetimeFigureOut">
              <a:rPr lang="ru-RU" smtClean="0"/>
              <a:pPr/>
              <a:t>08.03.2023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746210"/>
            <a:ext cx="4436114" cy="355124"/>
          </a:xfrm>
          <a:prstGeom prst="rect">
            <a:avLst/>
          </a:prstGeom>
        </p:spPr>
        <p:txBody>
          <a:bodyPr vert="horz" lIns="95055" tIns="47527" rIns="95055" bIns="4752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796111" y="6746210"/>
            <a:ext cx="4436114" cy="355124"/>
          </a:xfrm>
          <a:prstGeom prst="rect">
            <a:avLst/>
          </a:prstGeom>
        </p:spPr>
        <p:txBody>
          <a:bodyPr vert="horz" lIns="95055" tIns="47527" rIns="95055" bIns="47527" rtlCol="0" anchor="b"/>
          <a:lstStyle>
            <a:lvl1pPr algn="r">
              <a:defRPr sz="1200"/>
            </a:lvl1pPr>
          </a:lstStyle>
          <a:p>
            <a:fld id="{E0D5AB5F-6068-40A4-9040-4A898798CC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4721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4999" cy="355124"/>
          </a:xfrm>
          <a:prstGeom prst="rect">
            <a:avLst/>
          </a:prstGeom>
        </p:spPr>
        <p:txBody>
          <a:bodyPr vert="horz" lIns="95055" tIns="47527" rIns="95055" bIns="4752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97249" y="1"/>
            <a:ext cx="4434999" cy="355124"/>
          </a:xfrm>
          <a:prstGeom prst="rect">
            <a:avLst/>
          </a:prstGeom>
        </p:spPr>
        <p:txBody>
          <a:bodyPr vert="horz" lIns="95055" tIns="47527" rIns="95055" bIns="47527" rtlCol="0"/>
          <a:lstStyle>
            <a:lvl1pPr algn="r">
              <a:defRPr sz="1200"/>
            </a:lvl1pPr>
          </a:lstStyle>
          <a:p>
            <a:fld id="{D40C3F21-EEB3-4666-8DF4-7FEF1ED87F45}" type="datetimeFigureOut">
              <a:rPr lang="ru-RU" smtClean="0"/>
              <a:pPr/>
              <a:t>08.03.2023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1813"/>
            <a:ext cx="4735513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55" tIns="47527" rIns="95055" bIns="4752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3464" y="3373678"/>
            <a:ext cx="8187690" cy="3196115"/>
          </a:xfrm>
          <a:prstGeom prst="rect">
            <a:avLst/>
          </a:prstGeom>
        </p:spPr>
        <p:txBody>
          <a:bodyPr vert="horz" lIns="95055" tIns="47527" rIns="95055" bIns="4752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746120"/>
            <a:ext cx="4434999" cy="355124"/>
          </a:xfrm>
          <a:prstGeom prst="rect">
            <a:avLst/>
          </a:prstGeom>
        </p:spPr>
        <p:txBody>
          <a:bodyPr vert="horz" lIns="95055" tIns="47527" rIns="95055" bIns="4752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97249" y="6746120"/>
            <a:ext cx="4434999" cy="355124"/>
          </a:xfrm>
          <a:prstGeom prst="rect">
            <a:avLst/>
          </a:prstGeom>
        </p:spPr>
        <p:txBody>
          <a:bodyPr vert="horz" lIns="95055" tIns="47527" rIns="95055" bIns="47527" rtlCol="0" anchor="b"/>
          <a:lstStyle>
            <a:lvl1pPr algn="r">
              <a:defRPr sz="1200"/>
            </a:lvl1pPr>
          </a:lstStyle>
          <a:p>
            <a:fld id="{41B28FA0-EBE9-47F6-9935-48C5927BD9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458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77889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449" algn="l" defTabSz="77889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8897" algn="l" defTabSz="77889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346" algn="l" defTabSz="77889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7795" algn="l" defTabSz="77889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7243" algn="l" defTabSz="77889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6691" algn="l" defTabSz="77889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6140" algn="l" defTabSz="77889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5589" algn="l" defTabSz="77889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1450" y="538163"/>
            <a:ext cx="4745038" cy="2668587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8725" y="3389689"/>
            <a:ext cx="8126093" cy="32026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01" tIns="44749" rIns="89501" bIns="44749"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4788" y="531813"/>
            <a:ext cx="4737100" cy="2663825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2395" y="3373107"/>
            <a:ext cx="7509844" cy="3196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905479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6375" y="530225"/>
            <a:ext cx="4737100" cy="2665413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2389" y="3373107"/>
            <a:ext cx="7509844" cy="3196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905479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1450" y="538163"/>
            <a:ext cx="4745038" cy="2668587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8725" y="3389689"/>
            <a:ext cx="8126093" cy="32026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01" tIns="44749" rIns="89501" bIns="44749"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7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6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5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3884-A416-4AFE-A742-DD422C996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53C2-90A3-458D-B248-17289B54A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3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3884-A416-4AFE-A742-DD422C996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53C2-90A3-458D-B248-17289B54A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0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3884-A416-4AFE-A742-DD422C996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53C2-90A3-458D-B248-17289B54A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5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</p:spPr>
        <p:txBody>
          <a:bodyPr lIns="68580" tIns="34290" rIns="68580" bIns="34290"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DBFE4525-623A-45D7-851B-2E8F0F9912BA}" type="datetimeFigureOut">
              <a:rPr lang="id-ID"/>
              <a:pPr>
                <a:defRPr/>
              </a:pPr>
              <a:t>08/03/2023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</p:spPr>
        <p:txBody>
          <a:bodyPr lIns="68580" tIns="34290" rIns="68580" bIns="34290"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3875" y="4767263"/>
            <a:ext cx="371475" cy="274637"/>
          </a:xfrm>
        </p:spPr>
        <p:txBody>
          <a:bodyPr lIns="68580" tIns="34290" rIns="68580" bIns="34290" anchor="t"/>
          <a:lstStyle>
            <a:lvl1pPr defTabSz="685800">
              <a:defRPr sz="1400">
                <a:solidFill>
                  <a:srgbClr val="000000"/>
                </a:solidFill>
              </a:defRPr>
            </a:lvl1pPr>
          </a:lstStyle>
          <a:p>
            <a:fld id="{86213ECD-BE21-404C-A800-9ADF1E0C9376}" type="slidenum">
              <a:rPr lang="id-ID" altLang="ru-RU"/>
              <a:pPr/>
              <a:t>‹#›</a:t>
            </a:fld>
            <a:endParaRPr lang="id-ID" altLang="ru-RU"/>
          </a:p>
        </p:txBody>
      </p:sp>
    </p:spTree>
    <p:extLst>
      <p:ext uri="{BB962C8B-B14F-4D97-AF65-F5344CB8AC3E}">
        <p14:creationId xmlns:p14="http://schemas.microsoft.com/office/powerpoint/2010/main" val="411699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139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1292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3609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3884-A416-4AFE-A742-DD422C996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53C2-90A3-458D-B248-17289B54A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88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3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77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7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66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61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55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3884-A416-4AFE-A742-DD422C996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53C2-90A3-458D-B248-17289B54A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3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3884-A416-4AFE-A742-DD422C996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53C2-90A3-458D-B248-17289B54A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449" indent="0">
              <a:buNone/>
              <a:defRPr sz="1700" b="1"/>
            </a:lvl2pPr>
            <a:lvl3pPr marL="778897" indent="0">
              <a:buNone/>
              <a:defRPr sz="1500" b="1"/>
            </a:lvl3pPr>
            <a:lvl4pPr marL="1168346" indent="0">
              <a:buNone/>
              <a:defRPr sz="1400" b="1"/>
            </a:lvl4pPr>
            <a:lvl5pPr marL="1557795" indent="0">
              <a:buNone/>
              <a:defRPr sz="1400" b="1"/>
            </a:lvl5pPr>
            <a:lvl6pPr marL="1947243" indent="0">
              <a:buNone/>
              <a:defRPr sz="1400" b="1"/>
            </a:lvl6pPr>
            <a:lvl7pPr marL="2336691" indent="0">
              <a:buNone/>
              <a:defRPr sz="1400" b="1"/>
            </a:lvl7pPr>
            <a:lvl8pPr marL="2726140" indent="0">
              <a:buNone/>
              <a:defRPr sz="1400" b="1"/>
            </a:lvl8pPr>
            <a:lvl9pPr marL="311558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449" indent="0">
              <a:buNone/>
              <a:defRPr sz="1700" b="1"/>
            </a:lvl2pPr>
            <a:lvl3pPr marL="778897" indent="0">
              <a:buNone/>
              <a:defRPr sz="1500" b="1"/>
            </a:lvl3pPr>
            <a:lvl4pPr marL="1168346" indent="0">
              <a:buNone/>
              <a:defRPr sz="1400" b="1"/>
            </a:lvl4pPr>
            <a:lvl5pPr marL="1557795" indent="0">
              <a:buNone/>
              <a:defRPr sz="1400" b="1"/>
            </a:lvl5pPr>
            <a:lvl6pPr marL="1947243" indent="0">
              <a:buNone/>
              <a:defRPr sz="1400" b="1"/>
            </a:lvl6pPr>
            <a:lvl7pPr marL="2336691" indent="0">
              <a:buNone/>
              <a:defRPr sz="1400" b="1"/>
            </a:lvl7pPr>
            <a:lvl8pPr marL="2726140" indent="0">
              <a:buNone/>
              <a:defRPr sz="1400" b="1"/>
            </a:lvl8pPr>
            <a:lvl9pPr marL="311558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3884-A416-4AFE-A742-DD422C996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53C2-90A3-458D-B248-17289B54A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3884-A416-4AFE-A742-DD422C996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53C2-90A3-458D-B248-17289B54A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3884-A416-4AFE-A742-DD422C996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53C2-90A3-458D-B248-17289B54A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6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7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449" indent="0">
              <a:buNone/>
              <a:defRPr sz="1000"/>
            </a:lvl2pPr>
            <a:lvl3pPr marL="778897" indent="0">
              <a:buNone/>
              <a:defRPr sz="900"/>
            </a:lvl3pPr>
            <a:lvl4pPr marL="1168346" indent="0">
              <a:buNone/>
              <a:defRPr sz="800"/>
            </a:lvl4pPr>
            <a:lvl5pPr marL="1557795" indent="0">
              <a:buNone/>
              <a:defRPr sz="800"/>
            </a:lvl5pPr>
            <a:lvl6pPr marL="1947243" indent="0">
              <a:buNone/>
              <a:defRPr sz="800"/>
            </a:lvl6pPr>
            <a:lvl7pPr marL="2336691" indent="0">
              <a:buNone/>
              <a:defRPr sz="800"/>
            </a:lvl7pPr>
            <a:lvl8pPr marL="2726140" indent="0">
              <a:buNone/>
              <a:defRPr sz="800"/>
            </a:lvl8pPr>
            <a:lvl9pPr marL="311558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3884-A416-4AFE-A742-DD422C996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53C2-90A3-458D-B248-17289B54A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4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449" indent="0">
              <a:buNone/>
              <a:defRPr sz="2400"/>
            </a:lvl2pPr>
            <a:lvl3pPr marL="778897" indent="0">
              <a:buNone/>
              <a:defRPr sz="2000"/>
            </a:lvl3pPr>
            <a:lvl4pPr marL="1168346" indent="0">
              <a:buNone/>
              <a:defRPr sz="1700"/>
            </a:lvl4pPr>
            <a:lvl5pPr marL="1557795" indent="0">
              <a:buNone/>
              <a:defRPr sz="1700"/>
            </a:lvl5pPr>
            <a:lvl6pPr marL="1947243" indent="0">
              <a:buNone/>
              <a:defRPr sz="1700"/>
            </a:lvl6pPr>
            <a:lvl7pPr marL="2336691" indent="0">
              <a:buNone/>
              <a:defRPr sz="1700"/>
            </a:lvl7pPr>
            <a:lvl8pPr marL="2726140" indent="0">
              <a:buNone/>
              <a:defRPr sz="1700"/>
            </a:lvl8pPr>
            <a:lvl9pPr marL="3115589" indent="0">
              <a:buNone/>
              <a:defRPr sz="17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449" indent="0">
              <a:buNone/>
              <a:defRPr sz="1000"/>
            </a:lvl2pPr>
            <a:lvl3pPr marL="778897" indent="0">
              <a:buNone/>
              <a:defRPr sz="900"/>
            </a:lvl3pPr>
            <a:lvl4pPr marL="1168346" indent="0">
              <a:buNone/>
              <a:defRPr sz="800"/>
            </a:lvl4pPr>
            <a:lvl5pPr marL="1557795" indent="0">
              <a:buNone/>
              <a:defRPr sz="800"/>
            </a:lvl5pPr>
            <a:lvl6pPr marL="1947243" indent="0">
              <a:buNone/>
              <a:defRPr sz="800"/>
            </a:lvl6pPr>
            <a:lvl7pPr marL="2336691" indent="0">
              <a:buNone/>
              <a:defRPr sz="800"/>
            </a:lvl7pPr>
            <a:lvl8pPr marL="2726140" indent="0">
              <a:buNone/>
              <a:defRPr sz="800"/>
            </a:lvl8pPr>
            <a:lvl9pPr marL="311558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3884-A416-4AFE-A742-DD422C996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53C2-90A3-458D-B248-17289B54A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8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889" tIns="38945" rIns="77889" bIns="3894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889" tIns="38945" rIns="77889" bIns="3894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77889" tIns="38945" rIns="77889" bIns="3894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3884-A416-4AFE-A742-DD422C996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77889" tIns="38945" rIns="77889" bIns="3894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77889" tIns="38945" rIns="77889" bIns="3894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653C2-90A3-458D-B248-17289B54A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5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230" r:id="rId12"/>
    <p:sldLayoutId id="2147484243" r:id="rId13"/>
    <p:sldLayoutId id="2147484244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778897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086" indent="-292086" algn="l" defTabSz="77889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2854" indent="-243405" algn="l" defTabSz="77889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621" indent="-194723" algn="l" defTabSz="7788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069" indent="-194723" algn="l" defTabSz="778897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519" indent="-194723" algn="l" defTabSz="778897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1967" indent="-194723" algn="l" defTabSz="77889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1416" indent="-194723" algn="l" defTabSz="77889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0864" indent="-194723" algn="l" defTabSz="77889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0314" indent="-194723" algn="l" defTabSz="77889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889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449" algn="l" defTabSz="77889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8897" algn="l" defTabSz="77889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346" algn="l" defTabSz="77889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7795" algn="l" defTabSz="77889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243" algn="l" defTabSz="77889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6691" algn="l" defTabSz="77889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140" algn="l" defTabSz="77889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5589" algn="l" defTabSz="77889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30.png"/><Relationship Id="rId9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qqq\Рабочий стол\Лошкарёв\п-к Лошкарев О.Г\Тренировки КС\Фото учений\russi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481" descr="Большая эмблема СК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23" y="267494"/>
            <a:ext cx="154934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2482"/>
          <p:cNvSpPr txBox="1">
            <a:spLocks noChangeArrowheads="1"/>
          </p:cNvSpPr>
          <p:nvPr/>
        </p:nvSpPr>
        <p:spPr bwMode="auto">
          <a:xfrm>
            <a:off x="6350" y="1934308"/>
            <a:ext cx="9144000" cy="4985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 smtClean="0">
                <a:solidFill>
                  <a:srgbClr val="FFFF00"/>
                </a:solidFill>
                <a:cs typeface="Arial" charset="0"/>
              </a:rPr>
              <a:t>Военная служба по контракту</a:t>
            </a:r>
            <a:endParaRPr lang="ru-RU" altLang="ru-RU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6" name="Text Box 2482"/>
          <p:cNvSpPr txBox="1">
            <a:spLocks noChangeArrowheads="1"/>
          </p:cNvSpPr>
          <p:nvPr/>
        </p:nvSpPr>
        <p:spPr bwMode="auto">
          <a:xfrm>
            <a:off x="-6349" y="2731087"/>
            <a:ext cx="9144000" cy="7411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endParaRPr lang="ru-RU" altLang="ru-RU" sz="907" i="1" dirty="0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2000" dirty="0" smtClean="0">
                <a:ln w="952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85000"/>
                  </a:schemeClr>
                </a:solidFill>
                <a:effectLst>
                  <a:glow rad="101600">
                    <a:srgbClr val="FFCC00">
                      <a:alpha val="22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соединениях и воинских частях Южного военного округа</a:t>
            </a:r>
            <a:r>
              <a:rPr lang="ru-RU" sz="2000" dirty="0" smtClean="0">
                <a:ln w="952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CC00">
                      <a:alpha val="22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2000" dirty="0" smtClean="0">
                <a:ln w="952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CC00">
                      <a:alpha val="22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 проведении специальной военной операции</a:t>
            </a:r>
            <a:endParaRPr lang="ru-RU" sz="2000" dirty="0">
              <a:ln w="9525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01600">
                  <a:srgbClr val="FFCC00">
                    <a:alpha val="22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521" y="123478"/>
            <a:ext cx="8712968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800" b="1" spc="-5" dirty="0">
                <a:latin typeface="Times New Roman"/>
                <a:cs typeface="Times New Roman"/>
              </a:rPr>
              <a:t>МЕРЫ</a:t>
            </a:r>
            <a:r>
              <a:rPr sz="800" b="1" spc="-10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Times New Roman"/>
                <a:cs typeface="Times New Roman"/>
              </a:rPr>
              <a:t>СОЦИАЛЬНОЙ</a:t>
            </a:r>
            <a:r>
              <a:rPr sz="800" b="1" spc="-20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Times New Roman"/>
                <a:cs typeface="Times New Roman"/>
              </a:rPr>
              <a:t>ПОДДЕРЖКИ</a:t>
            </a:r>
            <a:endParaRPr sz="800" dirty="0">
              <a:latin typeface="Times New Roman"/>
              <a:cs typeface="Times New Roman"/>
            </a:endParaRPr>
          </a:p>
          <a:p>
            <a:pPr marL="1104900" marR="1101725" algn="ctr">
              <a:spcBef>
                <a:spcPts val="90"/>
              </a:spcBef>
            </a:pPr>
            <a:r>
              <a:rPr sz="800" b="1" spc="-5" dirty="0">
                <a:latin typeface="Times New Roman"/>
                <a:cs typeface="Times New Roman"/>
              </a:rPr>
              <a:t>ветеранов </a:t>
            </a:r>
            <a:r>
              <a:rPr sz="800" b="1" dirty="0">
                <a:latin typeface="Times New Roman"/>
                <a:cs typeface="Times New Roman"/>
              </a:rPr>
              <a:t>боевых </a:t>
            </a:r>
            <a:r>
              <a:rPr sz="800" b="1" spc="-5" dirty="0">
                <a:latin typeface="Times New Roman"/>
                <a:cs typeface="Times New Roman"/>
              </a:rPr>
              <a:t>действий из числа военнослужащих </a:t>
            </a:r>
            <a:r>
              <a:rPr sz="800" b="1" spc="-335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Times New Roman"/>
                <a:cs typeface="Times New Roman"/>
              </a:rPr>
              <a:t>Вооруженных</a:t>
            </a:r>
            <a:r>
              <a:rPr sz="800" b="1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Times New Roman"/>
                <a:cs typeface="Times New Roman"/>
              </a:rPr>
              <a:t>Сил</a:t>
            </a:r>
            <a:r>
              <a:rPr sz="800" b="1" spc="15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Times New Roman"/>
                <a:cs typeface="Times New Roman"/>
              </a:rPr>
              <a:t>Российской</a:t>
            </a:r>
            <a:r>
              <a:rPr sz="800" b="1" spc="20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Times New Roman"/>
                <a:cs typeface="Times New Roman"/>
              </a:rPr>
              <a:t>Федерации</a:t>
            </a:r>
            <a:endParaRPr sz="800" dirty="0">
              <a:latin typeface="Times New Roman"/>
              <a:cs typeface="Times New Roman"/>
            </a:endParaRPr>
          </a:p>
          <a:p>
            <a:pPr marL="12700" marR="5080" indent="449580" algn="just"/>
            <a:r>
              <a:rPr sz="1000" spc="-5" dirty="0" smtClean="0">
                <a:latin typeface="Times New Roman"/>
                <a:cs typeface="Times New Roman"/>
              </a:rPr>
              <a:t>Федеральным</a:t>
            </a:r>
            <a:r>
              <a:rPr sz="1000" spc="240" dirty="0" smtClean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законом</a:t>
            </a:r>
            <a:r>
              <a:rPr sz="1000" spc="2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от</a:t>
            </a:r>
            <a:r>
              <a:rPr sz="1000" spc="26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26</a:t>
            </a:r>
            <a:r>
              <a:rPr sz="1000" spc="2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марта</a:t>
            </a:r>
            <a:r>
              <a:rPr sz="1000" spc="2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2022</a:t>
            </a:r>
            <a:r>
              <a:rPr sz="1000" spc="2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г.</a:t>
            </a:r>
            <a:r>
              <a:rPr sz="1000" spc="2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№</a:t>
            </a:r>
            <a:r>
              <a:rPr sz="1000" spc="2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69-ФЗ</a:t>
            </a:r>
            <a:r>
              <a:rPr sz="1000" spc="270" dirty="0">
                <a:latin typeface="Times New Roman"/>
                <a:cs typeface="Times New Roman"/>
              </a:rPr>
              <a:t> </a:t>
            </a:r>
            <a:r>
              <a:rPr sz="1000" spc="-35" dirty="0">
                <a:latin typeface="Times New Roman"/>
                <a:cs typeface="Times New Roman"/>
              </a:rPr>
              <a:t>«О</a:t>
            </a:r>
            <a:r>
              <a:rPr sz="1000" spc="25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внесении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изменения </a:t>
            </a:r>
            <a:r>
              <a:rPr sz="1000" spc="-3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в</a:t>
            </a:r>
            <a:r>
              <a:rPr sz="1000" spc="3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Федеральный</a:t>
            </a:r>
            <a:r>
              <a:rPr sz="1000" spc="6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закон   </a:t>
            </a:r>
            <a:r>
              <a:rPr sz="1000" spc="-25" dirty="0">
                <a:latin typeface="Times New Roman"/>
                <a:cs typeface="Times New Roman"/>
              </a:rPr>
              <a:t>«О</a:t>
            </a:r>
            <a:r>
              <a:rPr sz="1000" spc="6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ветеранах»</a:t>
            </a:r>
            <a:r>
              <a:rPr sz="1000" spc="3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военнослужащим,</a:t>
            </a:r>
            <a:r>
              <a:rPr sz="1000" spc="6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принимающим</a:t>
            </a:r>
            <a:r>
              <a:rPr sz="1000" spc="6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участие </a:t>
            </a:r>
            <a:r>
              <a:rPr sz="1000" spc="-3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в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специальной</a:t>
            </a:r>
            <a:r>
              <a:rPr sz="1000" dirty="0">
                <a:latin typeface="Times New Roman"/>
                <a:cs typeface="Times New Roman"/>
              </a:rPr>
              <a:t> военной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операции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на</a:t>
            </a:r>
            <a:r>
              <a:rPr sz="1000" dirty="0">
                <a:latin typeface="Times New Roman"/>
                <a:cs typeface="Times New Roman"/>
              </a:rPr>
              <a:t> территориях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Украины,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Донецкой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Народной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Республики </a:t>
            </a:r>
            <a:r>
              <a:rPr sz="1000" dirty="0">
                <a:latin typeface="Times New Roman"/>
                <a:cs typeface="Times New Roman"/>
              </a:rPr>
              <a:t>и </a:t>
            </a:r>
            <a:r>
              <a:rPr sz="1000" spc="-5" dirty="0">
                <a:latin typeface="Times New Roman"/>
                <a:cs typeface="Times New Roman"/>
              </a:rPr>
              <a:t>Луганской Народной Республики, предоставлено </a:t>
            </a:r>
            <a:r>
              <a:rPr sz="1000" dirty="0">
                <a:latin typeface="Times New Roman"/>
                <a:cs typeface="Times New Roman"/>
              </a:rPr>
              <a:t>право </a:t>
            </a:r>
            <a:r>
              <a:rPr sz="1000" spc="15" dirty="0">
                <a:latin typeface="Times New Roman"/>
                <a:cs typeface="Times New Roman"/>
              </a:rPr>
              <a:t>на </a:t>
            </a:r>
            <a:r>
              <a:rPr sz="1000" spc="-5" dirty="0">
                <a:latin typeface="Times New Roman"/>
                <a:cs typeface="Times New Roman"/>
              </a:rPr>
              <a:t>получение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статуса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ветерана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боевых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действий.</a:t>
            </a:r>
            <a:endParaRPr sz="1000" dirty="0">
              <a:latin typeface="Times New Roman"/>
              <a:cs typeface="Times New Roman"/>
            </a:endParaRPr>
          </a:p>
          <a:p>
            <a:pPr marL="12700" marR="9525" indent="449580" algn="just">
              <a:spcBef>
                <a:spcPts val="25"/>
              </a:spcBef>
            </a:pPr>
            <a:r>
              <a:rPr sz="1000" spc="-5" dirty="0">
                <a:latin typeface="Times New Roman"/>
                <a:cs typeface="Times New Roman"/>
              </a:rPr>
              <a:t>Законодательством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Российской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Федерации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ветеранам</a:t>
            </a:r>
            <a:r>
              <a:rPr sz="1000" dirty="0">
                <a:latin typeface="Times New Roman"/>
                <a:cs typeface="Times New Roman"/>
              </a:rPr>
              <a:t> боевых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действий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установлены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следующие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меры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социальной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поддержки</a:t>
            </a:r>
            <a:r>
              <a:rPr sz="800" spc="-5" dirty="0" smtClean="0">
                <a:latin typeface="Times New Roman"/>
                <a:cs typeface="Times New Roman"/>
              </a:rPr>
              <a:t>:</a:t>
            </a:r>
            <a:endParaRPr lang="ru-RU" sz="800" spc="-5" dirty="0" smtClean="0">
              <a:latin typeface="Times New Roman"/>
              <a:cs typeface="Times New Roman"/>
            </a:endParaRPr>
          </a:p>
          <a:p>
            <a:pPr marL="12700" marR="9525" indent="449580" algn="just">
              <a:spcBef>
                <a:spcPts val="25"/>
              </a:spcBef>
            </a:pPr>
            <a:endParaRPr lang="ru-RU" sz="800" spc="-5" dirty="0">
              <a:latin typeface="Times New Roman"/>
              <a:cs typeface="Times New Roman"/>
            </a:endParaRPr>
          </a:p>
          <a:p>
            <a:pPr marL="12700" marR="9525" indent="449580" algn="just">
              <a:spcBef>
                <a:spcPts val="25"/>
              </a:spcBef>
            </a:pPr>
            <a:endParaRPr sz="8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121170"/>
              </p:ext>
            </p:extLst>
          </p:nvPr>
        </p:nvGraphicFramePr>
        <p:xfrm>
          <a:off x="467544" y="1086611"/>
          <a:ext cx="8568952" cy="39562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36703"/>
                <a:gridCol w="648072"/>
                <a:gridCol w="1584177"/>
              </a:tblGrid>
              <a:tr h="196499">
                <a:tc gridSpan="3">
                  <a:txBody>
                    <a:bodyPr/>
                    <a:lstStyle/>
                    <a:p>
                      <a:pPr marL="0" marR="635" indent="0" algn="ctr" defTabSz="778897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Меры</a:t>
                      </a:r>
                      <a:r>
                        <a:rPr lang="ru-RU" sz="1400" b="1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spc="-5" dirty="0" smtClean="0">
                          <a:latin typeface="Times New Roman"/>
                          <a:cs typeface="Times New Roman"/>
                        </a:rPr>
                        <a:t>социальной</a:t>
                      </a:r>
                      <a:r>
                        <a:rPr lang="ru-RU" sz="1400" b="1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spc="-5" dirty="0" smtClean="0">
                          <a:latin typeface="Times New Roman"/>
                          <a:cs typeface="Times New Roman"/>
                        </a:rPr>
                        <a:t>поддержки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5799">
                <a:tc>
                  <a:txBody>
                    <a:bodyPr/>
                    <a:lstStyle/>
                    <a:p>
                      <a:pPr marL="67945" marR="66675" indent="0" algn="l" defTabSz="778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Льготы</a:t>
                      </a:r>
                      <a:r>
                        <a:rPr lang="ru-RU" sz="12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lang="ru-RU" sz="12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пенсионному</a:t>
                      </a:r>
                      <a:r>
                        <a:rPr lang="ru-RU" sz="12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обеспечению</a:t>
                      </a:r>
                      <a:r>
                        <a:rPr lang="ru-RU" sz="12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lang="ru-RU" sz="1200" spc="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соответствии </a:t>
                      </a:r>
                      <a:r>
                        <a:rPr lang="ru-RU" sz="1200" spc="-3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законодательством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spc="-5" dirty="0" smtClean="0">
                          <a:latin typeface="Times New Roman"/>
                          <a:cs typeface="Times New Roman"/>
                        </a:rPr>
                        <a:t>+32%</a:t>
                      </a:r>
                      <a:endParaRPr lang="ru-RU" sz="800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lang="ru-RU" sz="800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800" spc="-10" dirty="0" smtClean="0">
                          <a:latin typeface="Times New Roman"/>
                          <a:cs typeface="Times New Roman"/>
                        </a:rPr>
                        <a:t>пенсии</a:t>
                      </a: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849">
                <a:tc>
                  <a:txBody>
                    <a:bodyPr/>
                    <a:lstStyle/>
                    <a:p>
                      <a:pPr marL="67945" marR="0" indent="0" algn="l" defTabSz="778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Денежные</a:t>
                      </a:r>
                      <a:r>
                        <a:rPr lang="ru-RU" sz="12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выплаты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раз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месяц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272">
                <a:tc>
                  <a:txBody>
                    <a:bodyPr/>
                    <a:lstStyle/>
                    <a:p>
                      <a:pPr marL="67945" algn="l">
                        <a:lnSpc>
                          <a:spcPct val="100000"/>
                        </a:lnSpc>
                        <a:tabLst>
                          <a:tab pos="1413510" algn="l"/>
                          <a:tab pos="1901189" algn="l"/>
                          <a:tab pos="2987675" algn="l"/>
                          <a:tab pos="3281679" algn="l"/>
                        </a:tabLst>
                      </a:pP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Преимущество при вступлении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жилищные, жилищно-строительные,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гаражные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кооперативы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+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086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881">
                <a:tc>
                  <a:txBody>
                    <a:bodyPr/>
                    <a:lstStyle/>
                    <a:p>
                      <a:pPr marL="67945" marR="66040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1053465" algn="l"/>
                          <a:tab pos="1451610" algn="l"/>
                          <a:tab pos="1898650" algn="l"/>
                          <a:tab pos="2025650" algn="l"/>
                          <a:tab pos="2340610" algn="l"/>
                          <a:tab pos="3343910" algn="l"/>
                          <a:tab pos="3528695" algn="l"/>
                        </a:tabLst>
                      </a:pP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200" spc="15" dirty="0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200" spc="10" dirty="0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200" spc="1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дн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ое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lang="ru-RU" sz="1200" spc="15" dirty="0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а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lang="ru-RU" sz="1200" spc="1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200" spc="-1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е са</a:t>
                      </a:r>
                      <a:r>
                        <a:rPr lang="ru-RU" sz="1200" spc="20" dirty="0" smtClean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вых 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200" spc="10" dirty="0" smtClean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ых 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200" spc="10" dirty="0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астк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ли 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200" spc="25" dirty="0" smtClean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ых з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200" spc="10" dirty="0" smtClean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200" spc="20" dirty="0" smtClean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ых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участков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2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+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4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849">
                <a:tc>
                  <a:txBody>
                    <a:bodyPr/>
                    <a:lstStyle/>
                    <a:p>
                      <a:pPr marL="67945" marR="0" indent="0" algn="l" defTabSz="778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Компенсация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расходов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 оплату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жилых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помещений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50%</a:t>
                      </a:r>
                    </a:p>
                  </a:txBody>
                  <a:tcPr marL="0" marR="0" marT="2687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03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Обеспечение протезами (кроме зубных протезов)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протезно-ортопедическими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изделиями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2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latin typeface="Times New Roman"/>
                          <a:cs typeface="Times New Roman"/>
                        </a:rPr>
                        <a:t>+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4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553">
                <a:tc>
                  <a:txBody>
                    <a:bodyPr/>
                    <a:lstStyle/>
                    <a:p>
                      <a:pPr marL="67945" marR="0" indent="0" algn="l" defTabSz="7788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Внеконкурсное</a:t>
                      </a:r>
                      <a:r>
                        <a:rPr lang="ru-RU" sz="12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поступление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lang="ru-RU" sz="12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вузы</a:t>
                      </a:r>
                      <a:r>
                        <a:rPr lang="ru-RU" sz="12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(по</a:t>
                      </a:r>
                      <a:r>
                        <a:rPr lang="ru-RU" sz="12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квотам)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+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31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3699">
                <a:tc>
                  <a:txBody>
                    <a:bodyPr/>
                    <a:lstStyle/>
                    <a:p>
                      <a:pPr marL="67945" marR="64135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1655445" algn="l"/>
                          <a:tab pos="1847850" algn="l"/>
                          <a:tab pos="2767330" algn="l"/>
                          <a:tab pos="2926715" algn="l"/>
                          <a:tab pos="3089275" algn="l"/>
                          <a:tab pos="3584575" algn="l"/>
                        </a:tabLst>
                      </a:pP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200" spc="10" dirty="0" smtClean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200" spc="15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аль</a:t>
                      </a:r>
                      <a:r>
                        <a:rPr lang="ru-RU" sz="1200" spc="10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ое 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200" spc="25" dirty="0" smtClean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200" spc="10" dirty="0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lang="ru-RU" sz="1200" spc="25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lang="ru-RU" sz="1200" spc="10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200" spc="1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е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ро</a:t>
                      </a:r>
                      <a:r>
                        <a:rPr lang="ru-RU" sz="1200" spc="10" dirty="0" smtClean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сс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аль</a:t>
                      </a:r>
                      <a:r>
                        <a:rPr lang="ru-RU" sz="1200" spc="10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ое 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раз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200" spc="15" dirty="0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200" spc="-1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е 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а с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т ср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работодателя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+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585">
                <a:tc>
                  <a:txBody>
                    <a:bodyPr/>
                    <a:lstStyle/>
                    <a:p>
                      <a:pPr marL="67945" marR="65405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1167765" algn="l"/>
                          <a:tab pos="1786889" algn="l"/>
                          <a:tab pos="2155190" algn="l"/>
                          <a:tab pos="3147695" algn="l"/>
                        </a:tabLst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хра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200" spc="-1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е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рава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а 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200" spc="1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200" spc="10" dirty="0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200" spc="-1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е </a:t>
                      </a:r>
                      <a:r>
                        <a:rPr lang="ru-RU" sz="1200" spc="10" dirty="0" smtClean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200" spc="15" dirty="0" smtClean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ой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помощи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в мед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организациях,</a:t>
                      </a:r>
                      <a:r>
                        <a:rPr lang="ru-RU" sz="1200" spc="18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lang="ru-RU" sz="1200" spc="17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которым указанные</a:t>
                      </a:r>
                      <a:r>
                        <a:rPr lang="ru-RU" sz="1200" spc="1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лица</a:t>
                      </a:r>
                      <a:r>
                        <a:rPr lang="ru-RU" sz="1200" spc="1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были</a:t>
                      </a:r>
                      <a:r>
                        <a:rPr lang="ru-RU" sz="1200" spc="1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прикреплены</a:t>
                      </a:r>
                      <a:r>
                        <a:rPr lang="ru-RU" sz="1200" spc="1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lang="ru-RU" sz="1200" spc="1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период</a:t>
                      </a:r>
                      <a:r>
                        <a:rPr lang="ru-RU" sz="1200" spc="1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работы </a:t>
                      </a:r>
                      <a:r>
                        <a:rPr lang="ru-RU" sz="1200" spc="-3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выхода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пенсию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+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4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84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Использование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ежегодного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отпуска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удобное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время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+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3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10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Предоставление</a:t>
                      </a:r>
                      <a:r>
                        <a:rPr sz="1200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отпуска</a:t>
                      </a:r>
                      <a:r>
                        <a:rPr sz="120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без</a:t>
                      </a:r>
                      <a:r>
                        <a:rPr sz="1200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сохранения</a:t>
                      </a:r>
                      <a:r>
                        <a:rPr sz="120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заработной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платы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сроком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35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календарных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дней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году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800" b="1" dirty="0" smtClean="0">
                          <a:latin typeface="Times New Roman"/>
                          <a:cs typeface="Times New Roman"/>
                        </a:rPr>
                        <a:t>+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98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031">
                <a:tc>
                  <a:txBody>
                    <a:bodyPr/>
                    <a:lstStyle/>
                    <a:p>
                      <a:pPr marL="67945" marR="64769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Внеочередное</a:t>
                      </a:r>
                      <a:r>
                        <a:rPr sz="12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приобретение</a:t>
                      </a:r>
                      <a:r>
                        <a:rPr sz="12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билетов</a:t>
                      </a:r>
                      <a:r>
                        <a:rPr sz="12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все</a:t>
                      </a:r>
                      <a:r>
                        <a:rPr sz="120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виды </a:t>
                      </a:r>
                      <a:r>
                        <a:rPr sz="12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транспорта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2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+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0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84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Первоочередная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установка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квартирного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телефона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+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8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8683">
                <a:tc>
                  <a:txBody>
                    <a:bodyPr/>
                    <a:lstStyle/>
                    <a:p>
                      <a:pPr marL="67945" marR="62865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1141730" algn="l"/>
                          <a:tab pos="1749425" algn="l"/>
                          <a:tab pos="4066540" algn="l"/>
                        </a:tabLst>
                      </a:pP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Преимущественное пользование всеми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видами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услуг </a:t>
                      </a:r>
                      <a:r>
                        <a:rPr lang="ru-RU" sz="1200" spc="-3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lang="ru-RU" sz="1200" spc="1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200" spc="-1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й связ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ru-RU" sz="1200" spc="15" dirty="0" smtClean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lang="ru-RU" sz="1200" spc="25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200" spc="-1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200" spc="10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рос</a:t>
                      </a:r>
                      <a:r>
                        <a:rPr lang="ru-RU" sz="1200" spc="15" dirty="0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200" spc="20" dirty="0" smtClean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ыми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спортивно-оздоровительных</a:t>
                      </a:r>
                      <a:r>
                        <a:rPr lang="ru-RU" sz="1200" spc="10" dirty="0" smtClean="0">
                          <a:latin typeface="Times New Roman"/>
                          <a:cs typeface="Times New Roman"/>
                        </a:rPr>
                        <a:t> у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чреждений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2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+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4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4166" y="1348697"/>
            <a:ext cx="648532" cy="23694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19173" y="1635646"/>
            <a:ext cx="623944" cy="2480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68844" y="1922842"/>
            <a:ext cx="570155" cy="2871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32366" y="2236109"/>
            <a:ext cx="648532" cy="16493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18105" y="3177259"/>
            <a:ext cx="644373" cy="2097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82542" y="2427734"/>
            <a:ext cx="586061" cy="17065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91746" y="2931790"/>
            <a:ext cx="737666" cy="18448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64795" y="3646682"/>
            <a:ext cx="716103" cy="3407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83204" y="4058849"/>
            <a:ext cx="368832" cy="24109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145051" y="4297314"/>
            <a:ext cx="461041" cy="18326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103304" y="4573324"/>
            <a:ext cx="615852" cy="345153"/>
          </a:xfrm>
          <a:prstGeom prst="rect">
            <a:avLst/>
          </a:prstGeom>
        </p:spPr>
      </p:pic>
      <p:pic>
        <p:nvPicPr>
          <p:cNvPr id="16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15585" y="2626828"/>
            <a:ext cx="737666" cy="184481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8718480" y="25942"/>
            <a:ext cx="396000" cy="396000"/>
          </a:xfrm>
          <a:prstGeom prst="ellipse">
            <a:avLst/>
          </a:prstGeom>
          <a:solidFill>
            <a:srgbClr val="BBE0E3">
              <a:lumMod val="50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rtlCol="0" anchor="ctr" anchorCtr="1"/>
          <a:lstStyle/>
          <a:p>
            <a:pPr algn="ctr" defTabSz="914400"/>
            <a:r>
              <a:rPr lang="ru-RU" b="1" kern="0" dirty="0" smtClean="0">
                <a:solidFill>
                  <a:srgbClr val="FFFFFF"/>
                </a:solidFill>
                <a:latin typeface="Arial"/>
              </a:rPr>
              <a:t>9</a:t>
            </a:r>
            <a:endParaRPr lang="ru-RU" b="1" kern="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14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97288" cy="5143500"/>
            <a:chOff x="0" y="-36686"/>
            <a:chExt cx="9144000" cy="5180186"/>
          </a:xfrm>
        </p:grpSpPr>
        <p:sp>
          <p:nvSpPr>
            <p:cNvPr id="3" name="object 3"/>
            <p:cNvSpPr/>
            <p:nvPr/>
          </p:nvSpPr>
          <p:spPr>
            <a:xfrm>
              <a:off x="8740140" y="4806696"/>
              <a:ext cx="403860" cy="288290"/>
            </a:xfrm>
            <a:custGeom>
              <a:avLst/>
              <a:gdLst/>
              <a:ahLst/>
              <a:cxnLst/>
              <a:rect l="l" t="t" r="r" b="b"/>
              <a:pathLst>
                <a:path w="403859" h="288289">
                  <a:moveTo>
                    <a:pt x="403859" y="0"/>
                  </a:moveTo>
                  <a:lnTo>
                    <a:pt x="48005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5"/>
                  </a:lnTo>
                  <a:lnTo>
                    <a:pt x="0" y="240028"/>
                  </a:lnTo>
                  <a:lnTo>
                    <a:pt x="3768" y="258715"/>
                  </a:lnTo>
                  <a:lnTo>
                    <a:pt x="14049" y="273975"/>
                  </a:lnTo>
                  <a:lnTo>
                    <a:pt x="29307" y="284263"/>
                  </a:lnTo>
                  <a:lnTo>
                    <a:pt x="48005" y="288035"/>
                  </a:lnTo>
                  <a:lnTo>
                    <a:pt x="403859" y="288035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" y="-36686"/>
              <a:ext cx="9133332" cy="51801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88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417063" cy="6888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35468" y="193547"/>
              <a:ext cx="1205483" cy="3505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3776" y="0"/>
              <a:ext cx="982979" cy="80314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1177" y="143170"/>
            <a:ext cx="82296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943735"/>
                </a:solidFill>
                <a:latin typeface="Arial"/>
                <a:ea typeface="+mn-ea"/>
                <a:cs typeface="Arial"/>
              </a:rPr>
              <a:t>План первоочередных мер, </a:t>
            </a:r>
            <a:r>
              <a:rPr lang="ru-RU" sz="1600" b="1" spc="-10" dirty="0">
                <a:solidFill>
                  <a:srgbClr val="943735"/>
                </a:solidFill>
                <a:latin typeface="Arial"/>
                <a:ea typeface="+mn-ea"/>
                <a:cs typeface="Arial"/>
              </a:rPr>
              <a:t>направленных</a:t>
            </a:r>
            <a:r>
              <a:rPr sz="1600" b="1" spc="-10" dirty="0">
                <a:solidFill>
                  <a:srgbClr val="943735"/>
                </a:solidFill>
                <a:latin typeface="Arial"/>
                <a:ea typeface="+mn-ea"/>
                <a:cs typeface="Arial"/>
              </a:rPr>
              <a:t> на повышение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71600" y="368806"/>
            <a:ext cx="667448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943735"/>
                </a:solidFill>
                <a:latin typeface="Arial"/>
                <a:cs typeface="Arial"/>
              </a:rPr>
              <a:t>привлекательности</a:t>
            </a:r>
            <a:r>
              <a:rPr sz="1600" b="1" spc="5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943735"/>
                </a:solidFill>
                <a:latin typeface="Arial"/>
                <a:cs typeface="Arial"/>
              </a:rPr>
              <a:t>и</a:t>
            </a:r>
            <a:r>
              <a:rPr sz="1600" b="1" spc="1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943735"/>
                </a:solidFill>
                <a:latin typeface="Arial"/>
                <a:cs typeface="Arial"/>
              </a:rPr>
              <a:t>доступности</a:t>
            </a:r>
            <a:r>
              <a:rPr sz="1600" b="1" spc="6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943735"/>
                </a:solidFill>
                <a:latin typeface="Arial"/>
                <a:cs typeface="Arial"/>
              </a:rPr>
              <a:t>военной</a:t>
            </a:r>
            <a:r>
              <a:rPr sz="1600" b="1" spc="2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943735"/>
                </a:solidFill>
                <a:latin typeface="Arial"/>
                <a:cs typeface="Arial"/>
              </a:rPr>
              <a:t>службы</a:t>
            </a:r>
            <a:r>
              <a:rPr sz="1600" b="1" spc="5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943735"/>
                </a:solidFill>
                <a:latin typeface="Arial"/>
                <a:cs typeface="Arial"/>
              </a:rPr>
              <a:t>по</a:t>
            </a:r>
            <a:r>
              <a:rPr sz="1600" b="1" spc="1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943735"/>
                </a:solidFill>
                <a:latin typeface="Arial"/>
                <a:cs typeface="Arial"/>
              </a:rPr>
              <a:t>контракту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7535" y="794004"/>
            <a:ext cx="8938260" cy="1993770"/>
            <a:chOff x="97535" y="794004"/>
            <a:chExt cx="8938260" cy="163576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535" y="794004"/>
              <a:ext cx="8938260" cy="43281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99465" y="1303781"/>
              <a:ext cx="8548370" cy="1111250"/>
            </a:xfrm>
            <a:custGeom>
              <a:avLst/>
              <a:gdLst/>
              <a:ahLst/>
              <a:cxnLst/>
              <a:rect l="l" t="t" r="r" b="b"/>
              <a:pathLst>
                <a:path w="8548370" h="1111250">
                  <a:moveTo>
                    <a:pt x="3048" y="690625"/>
                  </a:moveTo>
                  <a:lnTo>
                    <a:pt x="9655" y="657879"/>
                  </a:lnTo>
                  <a:lnTo>
                    <a:pt x="27673" y="631158"/>
                  </a:lnTo>
                  <a:lnTo>
                    <a:pt x="54397" y="613152"/>
                  </a:lnTo>
                  <a:lnTo>
                    <a:pt x="87122" y="606551"/>
                  </a:lnTo>
                  <a:lnTo>
                    <a:pt x="8464041" y="606551"/>
                  </a:lnTo>
                  <a:lnTo>
                    <a:pt x="8496788" y="613152"/>
                  </a:lnTo>
                  <a:lnTo>
                    <a:pt x="8523509" y="631158"/>
                  </a:lnTo>
                  <a:lnTo>
                    <a:pt x="8541515" y="657879"/>
                  </a:lnTo>
                  <a:lnTo>
                    <a:pt x="8548116" y="690625"/>
                  </a:lnTo>
                  <a:lnTo>
                    <a:pt x="8548116" y="1026921"/>
                  </a:lnTo>
                  <a:lnTo>
                    <a:pt x="8541515" y="1059668"/>
                  </a:lnTo>
                  <a:lnTo>
                    <a:pt x="8523509" y="1086389"/>
                  </a:lnTo>
                  <a:lnTo>
                    <a:pt x="8496788" y="1104395"/>
                  </a:lnTo>
                  <a:lnTo>
                    <a:pt x="8464041" y="1110995"/>
                  </a:lnTo>
                  <a:lnTo>
                    <a:pt x="87122" y="1110995"/>
                  </a:lnTo>
                  <a:lnTo>
                    <a:pt x="54397" y="1104395"/>
                  </a:lnTo>
                  <a:lnTo>
                    <a:pt x="27673" y="1086389"/>
                  </a:lnTo>
                  <a:lnTo>
                    <a:pt x="9655" y="1059668"/>
                  </a:lnTo>
                  <a:lnTo>
                    <a:pt x="3048" y="1026921"/>
                  </a:lnTo>
                  <a:lnTo>
                    <a:pt x="3048" y="690625"/>
                  </a:lnTo>
                  <a:close/>
                </a:path>
                <a:path w="8548370" h="1111250">
                  <a:moveTo>
                    <a:pt x="0" y="83819"/>
                  </a:moveTo>
                  <a:lnTo>
                    <a:pt x="6587" y="51167"/>
                  </a:lnTo>
                  <a:lnTo>
                    <a:pt x="24550" y="24526"/>
                  </a:lnTo>
                  <a:lnTo>
                    <a:pt x="51193" y="6578"/>
                  </a:lnTo>
                  <a:lnTo>
                    <a:pt x="83820" y="0"/>
                  </a:lnTo>
                  <a:lnTo>
                    <a:pt x="8462772" y="0"/>
                  </a:lnTo>
                  <a:lnTo>
                    <a:pt x="8495371" y="6578"/>
                  </a:lnTo>
                  <a:lnTo>
                    <a:pt x="8522017" y="24526"/>
                  </a:lnTo>
                  <a:lnTo>
                    <a:pt x="8539995" y="51167"/>
                  </a:lnTo>
                  <a:lnTo>
                    <a:pt x="8546591" y="83819"/>
                  </a:lnTo>
                  <a:lnTo>
                    <a:pt x="8546591" y="419100"/>
                  </a:lnTo>
                  <a:lnTo>
                    <a:pt x="8539995" y="451699"/>
                  </a:lnTo>
                  <a:lnTo>
                    <a:pt x="8522017" y="478345"/>
                  </a:lnTo>
                  <a:lnTo>
                    <a:pt x="8495371" y="496323"/>
                  </a:lnTo>
                  <a:lnTo>
                    <a:pt x="8462772" y="502919"/>
                  </a:lnTo>
                  <a:lnTo>
                    <a:pt x="83820" y="502919"/>
                  </a:lnTo>
                  <a:lnTo>
                    <a:pt x="51193" y="496323"/>
                  </a:lnTo>
                  <a:lnTo>
                    <a:pt x="24550" y="478345"/>
                  </a:lnTo>
                  <a:lnTo>
                    <a:pt x="6587" y="451699"/>
                  </a:lnTo>
                  <a:lnTo>
                    <a:pt x="0" y="419100"/>
                  </a:lnTo>
                  <a:lnTo>
                    <a:pt x="0" y="83819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02742" y="749935"/>
            <a:ext cx="8489738" cy="126855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313305" marR="871855" indent="-681355">
              <a:lnSpc>
                <a:spcPct val="80000"/>
              </a:lnSpc>
              <a:spcBef>
                <a:spcPts val="480"/>
              </a:spcBef>
            </a:pPr>
            <a:r>
              <a:rPr sz="1600" b="1" spc="-30" dirty="0">
                <a:solidFill>
                  <a:srgbClr val="FDFF81"/>
                </a:solidFill>
                <a:latin typeface="Arial"/>
                <a:cs typeface="Arial"/>
              </a:rPr>
              <a:t>Развитие</a:t>
            </a:r>
            <a:r>
              <a:rPr sz="1600" b="1" spc="15" dirty="0">
                <a:solidFill>
                  <a:srgbClr val="FDFF81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FDFF81"/>
                </a:solidFill>
                <a:latin typeface="Arial"/>
                <a:cs typeface="Arial"/>
              </a:rPr>
              <a:t>социальных</a:t>
            </a:r>
            <a:r>
              <a:rPr sz="1600" b="1" spc="5" dirty="0">
                <a:solidFill>
                  <a:srgbClr val="FDFF81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DFF81"/>
                </a:solidFill>
                <a:latin typeface="Arial"/>
                <a:cs typeface="Arial"/>
              </a:rPr>
              <a:t>гарантий,</a:t>
            </a:r>
            <a:r>
              <a:rPr sz="1600" b="1" spc="5" dirty="0">
                <a:solidFill>
                  <a:srgbClr val="FDFF81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FDFF81"/>
                </a:solidFill>
                <a:latin typeface="Arial"/>
                <a:cs typeface="Arial"/>
              </a:rPr>
              <a:t>предоставляемых </a:t>
            </a:r>
            <a:r>
              <a:rPr sz="1600" b="1" spc="-430" dirty="0">
                <a:solidFill>
                  <a:srgbClr val="FDFF81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FDFF81"/>
                </a:solidFill>
                <a:latin typeface="Arial"/>
                <a:cs typeface="Arial"/>
              </a:rPr>
              <a:t>военнослужащим</a:t>
            </a:r>
            <a:r>
              <a:rPr sz="1600" b="1" spc="30" dirty="0">
                <a:solidFill>
                  <a:srgbClr val="FDFF8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DFF81"/>
                </a:solidFill>
                <a:latin typeface="Arial"/>
                <a:cs typeface="Arial"/>
              </a:rPr>
              <a:t>и</a:t>
            </a:r>
            <a:r>
              <a:rPr sz="1600" b="1" spc="-30" dirty="0">
                <a:solidFill>
                  <a:srgbClr val="FDFF81"/>
                </a:solidFill>
                <a:latin typeface="Arial"/>
                <a:cs typeface="Arial"/>
              </a:rPr>
              <a:t> членам</a:t>
            </a:r>
            <a:r>
              <a:rPr sz="1600" b="1" spc="-15" dirty="0">
                <a:solidFill>
                  <a:srgbClr val="FDFF81"/>
                </a:solidFill>
                <a:latin typeface="Arial"/>
                <a:cs typeface="Arial"/>
              </a:rPr>
              <a:t> их</a:t>
            </a:r>
            <a:r>
              <a:rPr sz="1600" b="1" spc="-25" dirty="0">
                <a:solidFill>
                  <a:srgbClr val="FDFF81"/>
                </a:solidFill>
                <a:latin typeface="Arial"/>
                <a:cs typeface="Arial"/>
              </a:rPr>
              <a:t> </a:t>
            </a:r>
            <a:r>
              <a:rPr sz="1600" b="1" spc="-30" dirty="0" smtClean="0">
                <a:solidFill>
                  <a:srgbClr val="FDFF81"/>
                </a:solidFill>
                <a:latin typeface="Arial"/>
                <a:cs typeface="Arial"/>
              </a:rPr>
              <a:t>семей</a:t>
            </a:r>
            <a:endParaRPr sz="1600" dirty="0" smtClean="0">
              <a:latin typeface="Arial"/>
              <a:cs typeface="Arial"/>
            </a:endParaRPr>
          </a:p>
          <a:p>
            <a:pPr marL="12700" marR="5080" indent="179705">
              <a:lnSpc>
                <a:spcPct val="100000"/>
              </a:lnSpc>
              <a:spcBef>
                <a:spcPts val="1310"/>
              </a:spcBef>
              <a:tabLst>
                <a:tab pos="510540" algn="l"/>
                <a:tab pos="1673860" algn="l"/>
                <a:tab pos="1952625" algn="l"/>
                <a:tab pos="2719070" algn="l"/>
                <a:tab pos="3894454" algn="l"/>
                <a:tab pos="4447540" algn="l"/>
                <a:tab pos="4806315" algn="l"/>
                <a:tab pos="5274310" algn="l"/>
                <a:tab pos="6490335" algn="l"/>
                <a:tab pos="6858000" algn="l"/>
              </a:tabLst>
            </a:pPr>
            <a:r>
              <a:rPr lang="ru-RU" sz="1400" b="1" spc="-5" dirty="0" smtClean="0">
                <a:latin typeface="Arial"/>
                <a:cs typeface="Arial"/>
              </a:rPr>
              <a:t>1</a:t>
            </a:r>
            <a:r>
              <a:rPr sz="1400" b="1" dirty="0" smtClean="0">
                <a:latin typeface="Arial"/>
                <a:cs typeface="Arial"/>
              </a:rPr>
              <a:t>.	</a:t>
            </a:r>
            <a:r>
              <a:rPr lang="ru-RU" sz="1400" b="1" dirty="0" smtClean="0">
                <a:latin typeface="Arial"/>
                <a:cs typeface="Arial"/>
              </a:rPr>
              <a:t>По решению президента Российской Федерации, министру финансов поставлена задача изыскать денежные средства для повышения размера денежного довольствия военнослужащих не ниже среднего уровня заработной платы по стране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4149" y="1946020"/>
            <a:ext cx="8813139" cy="2567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6350">
              <a:tabLst>
                <a:tab pos="225425" algn="l"/>
              </a:tabLst>
            </a:pPr>
            <a:r>
              <a:rPr lang="ru-RU" sz="1400" b="1" spc="-10" dirty="0" smtClean="0">
                <a:latin typeface="Arial"/>
                <a:cs typeface="Arial"/>
              </a:rPr>
              <a:t>    </a:t>
            </a:r>
          </a:p>
          <a:p>
            <a:pPr marL="24765" marR="6350">
              <a:tabLst>
                <a:tab pos="225425" algn="l"/>
              </a:tabLst>
            </a:pPr>
            <a:endParaRPr lang="ru-RU" sz="1400" b="1" spc="-10" dirty="0" smtClean="0">
              <a:latin typeface="Arial"/>
              <a:cs typeface="Arial"/>
            </a:endParaRPr>
          </a:p>
          <a:p>
            <a:pPr marL="24765" marR="6350">
              <a:tabLst>
                <a:tab pos="225425" algn="l"/>
              </a:tabLst>
            </a:pPr>
            <a:r>
              <a:rPr lang="ru-RU" sz="1400" b="1" spc="-10" dirty="0" smtClean="0">
                <a:latin typeface="Arial"/>
                <a:cs typeface="Arial"/>
              </a:rPr>
              <a:t>2</a:t>
            </a:r>
            <a:r>
              <a:rPr lang="ru-RU" sz="1200" b="1" dirty="0" smtClean="0">
                <a:latin typeface="Arial"/>
                <a:cs typeface="Arial"/>
              </a:rPr>
              <a:t>.</a:t>
            </a:r>
            <a:r>
              <a:rPr lang="ru-RU" sz="1200" b="1" dirty="0">
                <a:latin typeface="Arial"/>
                <a:cs typeface="Arial"/>
              </a:rPr>
              <a:t>	</a:t>
            </a:r>
            <a:r>
              <a:rPr lang="ru-RU" sz="1200" b="1" spc="-10" dirty="0">
                <a:latin typeface="Arial"/>
                <a:cs typeface="Arial"/>
              </a:rPr>
              <a:t>Введение</a:t>
            </a:r>
            <a:r>
              <a:rPr lang="ru-RU" sz="1200" b="1" spc="280" dirty="0">
                <a:latin typeface="Arial"/>
                <a:cs typeface="Arial"/>
              </a:rPr>
              <a:t> </a:t>
            </a:r>
            <a:r>
              <a:rPr lang="ru-RU" sz="1200" b="1" spc="-5" dirty="0">
                <a:latin typeface="Arial"/>
                <a:cs typeface="Arial"/>
              </a:rPr>
              <a:t>единовременной</a:t>
            </a:r>
            <a:r>
              <a:rPr lang="ru-RU" sz="1200" b="1" spc="290" dirty="0">
                <a:latin typeface="Arial"/>
                <a:cs typeface="Arial"/>
              </a:rPr>
              <a:t> </a:t>
            </a:r>
            <a:r>
              <a:rPr lang="ru-RU" sz="1200" b="1" spc="-5" dirty="0">
                <a:latin typeface="Arial"/>
                <a:cs typeface="Arial"/>
              </a:rPr>
              <a:t>денежной</a:t>
            </a:r>
            <a:r>
              <a:rPr lang="ru-RU" sz="1200" b="1" spc="280" dirty="0">
                <a:latin typeface="Arial"/>
                <a:cs typeface="Arial"/>
              </a:rPr>
              <a:t> </a:t>
            </a:r>
            <a:r>
              <a:rPr lang="ru-RU" sz="1200" b="1" spc="-5" dirty="0">
                <a:latin typeface="Arial"/>
                <a:cs typeface="Arial"/>
              </a:rPr>
              <a:t>выплаты</a:t>
            </a:r>
            <a:r>
              <a:rPr lang="ru-RU" sz="1200" b="1" spc="295" dirty="0">
                <a:latin typeface="Arial"/>
                <a:cs typeface="Arial"/>
              </a:rPr>
              <a:t> </a:t>
            </a:r>
            <a:r>
              <a:rPr lang="ru-RU" sz="1200" spc="-10" dirty="0">
                <a:latin typeface="Microsoft Sans Serif"/>
                <a:cs typeface="Microsoft Sans Serif"/>
              </a:rPr>
              <a:t>при</a:t>
            </a:r>
            <a:r>
              <a:rPr lang="ru-RU" sz="1200" spc="300" dirty="0">
                <a:latin typeface="Microsoft Sans Serif"/>
                <a:cs typeface="Microsoft Sans Serif"/>
              </a:rPr>
              <a:t> </a:t>
            </a:r>
            <a:r>
              <a:rPr lang="ru-RU" sz="1200" spc="-25" dirty="0">
                <a:latin typeface="Microsoft Sans Serif"/>
                <a:cs typeface="Microsoft Sans Serif"/>
              </a:rPr>
              <a:t>заключении</a:t>
            </a:r>
            <a:r>
              <a:rPr lang="ru-RU" sz="1200" spc="310" dirty="0">
                <a:latin typeface="Microsoft Sans Serif"/>
                <a:cs typeface="Microsoft Sans Serif"/>
              </a:rPr>
              <a:t> </a:t>
            </a:r>
            <a:r>
              <a:rPr lang="ru-RU" sz="1200" spc="-5" dirty="0">
                <a:latin typeface="Microsoft Sans Serif"/>
                <a:cs typeface="Microsoft Sans Serif"/>
              </a:rPr>
              <a:t>новых</a:t>
            </a:r>
            <a:r>
              <a:rPr lang="ru-RU" sz="1200" spc="290" dirty="0">
                <a:latin typeface="Microsoft Sans Serif"/>
                <a:cs typeface="Microsoft Sans Serif"/>
              </a:rPr>
              <a:t> </a:t>
            </a:r>
            <a:r>
              <a:rPr lang="ru-RU" sz="1200" spc="-25" dirty="0">
                <a:latin typeface="Microsoft Sans Serif"/>
                <a:cs typeface="Microsoft Sans Serif"/>
              </a:rPr>
              <a:t>контрактов</a:t>
            </a:r>
            <a:r>
              <a:rPr lang="ru-RU" sz="1200" spc="310" dirty="0">
                <a:latin typeface="Microsoft Sans Serif"/>
                <a:cs typeface="Microsoft Sans Serif"/>
              </a:rPr>
              <a:t> </a:t>
            </a:r>
            <a:r>
              <a:rPr lang="ru-RU" sz="1200" spc="-5" dirty="0">
                <a:latin typeface="Microsoft Sans Serif"/>
                <a:cs typeface="Microsoft Sans Serif"/>
              </a:rPr>
              <a:t>на</a:t>
            </a:r>
            <a:r>
              <a:rPr lang="ru-RU" sz="1200" spc="285" dirty="0">
                <a:latin typeface="Microsoft Sans Serif"/>
                <a:cs typeface="Microsoft Sans Serif"/>
              </a:rPr>
              <a:t> </a:t>
            </a:r>
            <a:r>
              <a:rPr lang="ru-RU" sz="1200" spc="-30" dirty="0">
                <a:latin typeface="Microsoft Sans Serif"/>
                <a:cs typeface="Microsoft Sans Serif"/>
              </a:rPr>
              <a:t>срок </a:t>
            </a:r>
            <a:r>
              <a:rPr lang="ru-RU" sz="1200" spc="-360" dirty="0">
                <a:latin typeface="Microsoft Sans Serif"/>
                <a:cs typeface="Microsoft Sans Serif"/>
              </a:rPr>
              <a:t> </a:t>
            </a:r>
            <a:r>
              <a:rPr lang="ru-RU" sz="1200" spc="-20" dirty="0">
                <a:latin typeface="Microsoft Sans Serif"/>
                <a:cs typeface="Microsoft Sans Serif"/>
              </a:rPr>
              <a:t>от</a:t>
            </a:r>
            <a:r>
              <a:rPr lang="ru-RU" sz="1200" dirty="0">
                <a:latin typeface="Microsoft Sans Serif"/>
                <a:cs typeface="Microsoft Sans Serif"/>
              </a:rPr>
              <a:t> 5</a:t>
            </a:r>
            <a:r>
              <a:rPr lang="ru-RU" sz="1200" spc="10" dirty="0">
                <a:latin typeface="Microsoft Sans Serif"/>
                <a:cs typeface="Microsoft Sans Serif"/>
              </a:rPr>
              <a:t> </a:t>
            </a:r>
            <a:r>
              <a:rPr lang="ru-RU" sz="1200" spc="-15" dirty="0">
                <a:latin typeface="Microsoft Sans Serif"/>
                <a:cs typeface="Microsoft Sans Serif"/>
              </a:rPr>
              <a:t>лет</a:t>
            </a:r>
            <a:r>
              <a:rPr lang="ru-RU" sz="1200" spc="5" dirty="0">
                <a:latin typeface="Microsoft Sans Serif"/>
                <a:cs typeface="Microsoft Sans Serif"/>
              </a:rPr>
              <a:t> </a:t>
            </a:r>
            <a:r>
              <a:rPr lang="ru-RU" sz="1200" dirty="0">
                <a:latin typeface="Microsoft Sans Serif"/>
                <a:cs typeface="Microsoft Sans Serif"/>
              </a:rPr>
              <a:t>и</a:t>
            </a:r>
            <a:r>
              <a:rPr lang="ru-RU" sz="1200" spc="15" dirty="0">
                <a:latin typeface="Microsoft Sans Serif"/>
                <a:cs typeface="Microsoft Sans Serif"/>
              </a:rPr>
              <a:t> </a:t>
            </a:r>
            <a:r>
              <a:rPr lang="ru-RU" sz="1200" spc="-5" dirty="0">
                <a:latin typeface="Microsoft Sans Serif"/>
                <a:cs typeface="Microsoft Sans Serif"/>
              </a:rPr>
              <a:t>более</a:t>
            </a:r>
            <a:endParaRPr lang="ru-RU" sz="1200" dirty="0">
              <a:latin typeface="Arial"/>
              <a:cs typeface="Arial"/>
            </a:endParaRPr>
          </a:p>
          <a:p>
            <a:pPr marL="24765" marR="6350">
              <a:lnSpc>
                <a:spcPct val="100000"/>
              </a:lnSpc>
              <a:tabLst>
                <a:tab pos="225425" algn="l"/>
              </a:tabLst>
            </a:pPr>
            <a:endParaRPr sz="1200" dirty="0">
              <a:latin typeface="Arial"/>
              <a:cs typeface="Arial"/>
            </a:endParaRPr>
          </a:p>
          <a:p>
            <a:pPr marL="24130">
              <a:tabLst>
                <a:tab pos="235585" algn="l"/>
              </a:tabLst>
            </a:pPr>
            <a:r>
              <a:rPr lang="ru-RU" sz="1400" b="1" spc="-40" dirty="0" smtClean="0">
                <a:latin typeface="Arial"/>
                <a:cs typeface="Arial"/>
              </a:rPr>
              <a:t>    </a:t>
            </a:r>
          </a:p>
          <a:p>
            <a:pPr marL="24130">
              <a:tabLst>
                <a:tab pos="235585" algn="l"/>
              </a:tabLst>
            </a:pPr>
            <a:r>
              <a:rPr lang="ru-RU" sz="1400" b="1" spc="-40" dirty="0" smtClean="0">
                <a:latin typeface="Arial"/>
                <a:cs typeface="Arial"/>
              </a:rPr>
              <a:t>3</a:t>
            </a:r>
            <a:r>
              <a:rPr lang="ru-RU" sz="1400" b="1" spc="-10" dirty="0" smtClean="0">
                <a:latin typeface="Arial"/>
                <a:cs typeface="Arial"/>
              </a:rPr>
              <a:t>. </a:t>
            </a:r>
            <a:r>
              <a:rPr lang="ru-RU" sz="1400" b="1" spc="-10" dirty="0">
                <a:latin typeface="Arial"/>
                <a:cs typeface="Arial"/>
              </a:rPr>
              <a:t>Увеличение</a:t>
            </a:r>
            <a:r>
              <a:rPr lang="ru-RU" sz="1400" b="1" spc="20" dirty="0">
                <a:latin typeface="Arial"/>
                <a:cs typeface="Arial"/>
              </a:rPr>
              <a:t> </a:t>
            </a:r>
            <a:r>
              <a:rPr lang="ru-RU" sz="1400" b="1" dirty="0">
                <a:latin typeface="Arial"/>
                <a:cs typeface="Arial"/>
              </a:rPr>
              <a:t>до</a:t>
            </a:r>
            <a:r>
              <a:rPr lang="ru-RU" sz="1400" b="1" spc="15" dirty="0">
                <a:latin typeface="Arial"/>
                <a:cs typeface="Arial"/>
              </a:rPr>
              <a:t> </a:t>
            </a:r>
            <a:r>
              <a:rPr lang="ru-RU" sz="1400" b="1" dirty="0">
                <a:latin typeface="Arial"/>
                <a:cs typeface="Arial"/>
              </a:rPr>
              <a:t>1</a:t>
            </a:r>
            <a:r>
              <a:rPr lang="ru-RU" sz="1400" b="1" spc="10" dirty="0">
                <a:latin typeface="Arial"/>
                <a:cs typeface="Arial"/>
              </a:rPr>
              <a:t> </a:t>
            </a:r>
            <a:r>
              <a:rPr lang="ru-RU" sz="1400" b="1" dirty="0">
                <a:latin typeface="Arial"/>
                <a:cs typeface="Arial"/>
              </a:rPr>
              <a:t>млн.</a:t>
            </a:r>
            <a:r>
              <a:rPr lang="ru-RU" sz="1400" b="1" spc="25" dirty="0">
                <a:latin typeface="Arial"/>
                <a:cs typeface="Arial"/>
              </a:rPr>
              <a:t> </a:t>
            </a:r>
            <a:r>
              <a:rPr lang="ru-RU" sz="1400" b="1" spc="-20" dirty="0">
                <a:latin typeface="Arial"/>
                <a:cs typeface="Arial"/>
              </a:rPr>
              <a:t>руб.</a:t>
            </a:r>
            <a:r>
              <a:rPr lang="ru-RU" sz="1400" b="1" spc="40" dirty="0">
                <a:latin typeface="Arial"/>
                <a:cs typeface="Arial"/>
              </a:rPr>
              <a:t> </a:t>
            </a:r>
            <a:r>
              <a:rPr lang="ru-RU" sz="1400" spc="-5" dirty="0">
                <a:latin typeface="Microsoft Sans Serif"/>
                <a:cs typeface="Microsoft Sans Serif"/>
              </a:rPr>
              <a:t>пособия</a:t>
            </a:r>
            <a:r>
              <a:rPr lang="ru-RU" sz="1400" spc="50" dirty="0">
                <a:latin typeface="Microsoft Sans Serif"/>
                <a:cs typeface="Microsoft Sans Serif"/>
              </a:rPr>
              <a:t> </a:t>
            </a:r>
            <a:r>
              <a:rPr lang="ru-RU" sz="1400" spc="-10" dirty="0">
                <a:latin typeface="Microsoft Sans Serif"/>
                <a:cs typeface="Microsoft Sans Serif"/>
              </a:rPr>
              <a:t>при</a:t>
            </a:r>
            <a:r>
              <a:rPr lang="ru-RU" sz="1400" spc="55" dirty="0">
                <a:latin typeface="Microsoft Sans Serif"/>
                <a:cs typeface="Microsoft Sans Serif"/>
              </a:rPr>
              <a:t> </a:t>
            </a:r>
            <a:r>
              <a:rPr lang="ru-RU" sz="1400" spc="-10" dirty="0">
                <a:latin typeface="Microsoft Sans Serif"/>
                <a:cs typeface="Microsoft Sans Serif"/>
              </a:rPr>
              <a:t>увольнении</a:t>
            </a:r>
            <a:r>
              <a:rPr lang="ru-RU" sz="1400" spc="114" dirty="0">
                <a:latin typeface="Microsoft Sans Serif"/>
                <a:cs typeface="Microsoft Sans Serif"/>
              </a:rPr>
              <a:t> </a:t>
            </a:r>
            <a:r>
              <a:rPr lang="ru-RU" sz="1400" spc="-10" dirty="0">
                <a:latin typeface="Microsoft Sans Serif"/>
                <a:cs typeface="Microsoft Sans Serif"/>
              </a:rPr>
              <a:t>военнослужащих</a:t>
            </a:r>
            <a:r>
              <a:rPr lang="ru-RU" sz="1400" spc="40" dirty="0">
                <a:latin typeface="Microsoft Sans Serif"/>
                <a:cs typeface="Microsoft Sans Serif"/>
              </a:rPr>
              <a:t> </a:t>
            </a:r>
            <a:r>
              <a:rPr lang="ru-RU" sz="1400" dirty="0">
                <a:latin typeface="Microsoft Sans Serif"/>
                <a:cs typeface="Microsoft Sans Serif"/>
              </a:rPr>
              <a:t>с</a:t>
            </a:r>
            <a:r>
              <a:rPr lang="ru-RU" sz="1400" spc="55" dirty="0">
                <a:latin typeface="Microsoft Sans Serif"/>
                <a:cs typeface="Microsoft Sans Serif"/>
              </a:rPr>
              <a:t> </a:t>
            </a:r>
            <a:r>
              <a:rPr lang="ru-RU" sz="1400" spc="-10" dirty="0">
                <a:latin typeface="Microsoft Sans Serif"/>
                <a:cs typeface="Microsoft Sans Serif"/>
              </a:rPr>
              <a:t>выслугой</a:t>
            </a:r>
            <a:r>
              <a:rPr lang="ru-RU" sz="1400" spc="45" dirty="0">
                <a:latin typeface="Microsoft Sans Serif"/>
                <a:cs typeface="Microsoft Sans Serif"/>
              </a:rPr>
              <a:t> </a:t>
            </a:r>
            <a:r>
              <a:rPr lang="ru-RU" sz="1400" dirty="0">
                <a:latin typeface="Microsoft Sans Serif"/>
                <a:cs typeface="Microsoft Sans Serif"/>
              </a:rPr>
              <a:t>5</a:t>
            </a:r>
            <a:r>
              <a:rPr lang="ru-RU" sz="1400" spc="35" dirty="0">
                <a:latin typeface="Microsoft Sans Serif"/>
                <a:cs typeface="Microsoft Sans Serif"/>
              </a:rPr>
              <a:t> </a:t>
            </a:r>
            <a:r>
              <a:rPr lang="ru-RU" sz="1400" spc="-20" dirty="0">
                <a:latin typeface="Microsoft Sans Serif"/>
                <a:cs typeface="Microsoft Sans Serif"/>
              </a:rPr>
              <a:t>лет</a:t>
            </a:r>
            <a:r>
              <a:rPr lang="ru-RU" sz="1400" spc="45" dirty="0">
                <a:latin typeface="Microsoft Sans Serif"/>
                <a:cs typeface="Microsoft Sans Serif"/>
              </a:rPr>
              <a:t> </a:t>
            </a:r>
            <a:r>
              <a:rPr lang="ru-RU" sz="1400" dirty="0">
                <a:latin typeface="Microsoft Sans Serif"/>
                <a:cs typeface="Microsoft Sans Serif"/>
              </a:rPr>
              <a:t>и</a:t>
            </a:r>
            <a:r>
              <a:rPr lang="ru-RU" sz="1400" spc="45" dirty="0">
                <a:latin typeface="Microsoft Sans Serif"/>
                <a:cs typeface="Microsoft Sans Serif"/>
              </a:rPr>
              <a:t> </a:t>
            </a:r>
            <a:r>
              <a:rPr lang="ru-RU" sz="1400" spc="-10" dirty="0">
                <a:latin typeface="Microsoft Sans Serif"/>
                <a:cs typeface="Microsoft Sans Serif"/>
              </a:rPr>
              <a:t>более </a:t>
            </a:r>
            <a:r>
              <a:rPr lang="ru-RU" sz="1400" spc="-360" dirty="0">
                <a:latin typeface="Microsoft Sans Serif"/>
                <a:cs typeface="Microsoft Sans Serif"/>
              </a:rPr>
              <a:t> </a:t>
            </a:r>
            <a:r>
              <a:rPr lang="ru-RU" sz="1400" spc="-20" dirty="0">
                <a:latin typeface="Microsoft Sans Serif"/>
                <a:cs typeface="Microsoft Sans Serif"/>
              </a:rPr>
              <a:t>предельного</a:t>
            </a:r>
            <a:r>
              <a:rPr lang="ru-RU" sz="1400" spc="-10" dirty="0">
                <a:latin typeface="Microsoft Sans Serif"/>
                <a:cs typeface="Microsoft Sans Serif"/>
              </a:rPr>
              <a:t> </a:t>
            </a:r>
            <a:r>
              <a:rPr lang="ru-RU" sz="1400" spc="-15" dirty="0">
                <a:latin typeface="Microsoft Sans Serif"/>
                <a:cs typeface="Microsoft Sans Serif"/>
              </a:rPr>
              <a:t>возраста</a:t>
            </a:r>
            <a:r>
              <a:rPr lang="ru-RU" sz="1400" spc="-25" dirty="0">
                <a:latin typeface="Microsoft Sans Serif"/>
                <a:cs typeface="Microsoft Sans Serif"/>
              </a:rPr>
              <a:t> </a:t>
            </a:r>
            <a:r>
              <a:rPr lang="ru-RU" sz="1400" spc="-10" dirty="0">
                <a:latin typeface="Microsoft Sans Serif"/>
                <a:cs typeface="Microsoft Sans Serif"/>
              </a:rPr>
              <a:t>пребывания</a:t>
            </a:r>
            <a:r>
              <a:rPr lang="ru-RU" sz="1400" spc="10" dirty="0">
                <a:latin typeface="Microsoft Sans Serif"/>
                <a:cs typeface="Microsoft Sans Serif"/>
              </a:rPr>
              <a:t> </a:t>
            </a:r>
            <a:r>
              <a:rPr lang="ru-RU" sz="1400" spc="-5" dirty="0">
                <a:latin typeface="Microsoft Sans Serif"/>
                <a:cs typeface="Microsoft Sans Serif"/>
              </a:rPr>
              <a:t>на</a:t>
            </a:r>
            <a:r>
              <a:rPr lang="ru-RU" sz="1400" dirty="0">
                <a:latin typeface="Microsoft Sans Serif"/>
                <a:cs typeface="Microsoft Sans Serif"/>
              </a:rPr>
              <a:t> </a:t>
            </a:r>
            <a:r>
              <a:rPr lang="ru-RU" sz="1400" spc="-5" dirty="0">
                <a:latin typeface="Microsoft Sans Serif"/>
                <a:cs typeface="Microsoft Sans Serif"/>
              </a:rPr>
              <a:t>военной </a:t>
            </a:r>
            <a:r>
              <a:rPr lang="ru-RU" sz="1400" spc="-10" dirty="0">
                <a:latin typeface="Microsoft Sans Serif"/>
                <a:cs typeface="Microsoft Sans Serif"/>
              </a:rPr>
              <a:t>службе</a:t>
            </a:r>
            <a:r>
              <a:rPr lang="ru-RU" sz="1400" spc="25" dirty="0">
                <a:latin typeface="Microsoft Sans Serif"/>
                <a:cs typeface="Microsoft Sans Serif"/>
              </a:rPr>
              <a:t> </a:t>
            </a:r>
            <a:r>
              <a:rPr lang="ru-RU" sz="1400" b="1" i="1" spc="-5" dirty="0">
                <a:latin typeface="Arial"/>
                <a:cs typeface="Arial"/>
              </a:rPr>
              <a:t>(март</a:t>
            </a:r>
            <a:r>
              <a:rPr lang="ru-RU" sz="1400" b="1" i="1" spc="-10" dirty="0">
                <a:latin typeface="Arial"/>
                <a:cs typeface="Arial"/>
              </a:rPr>
              <a:t> </a:t>
            </a:r>
            <a:r>
              <a:rPr lang="ru-RU" sz="1400" b="1" i="1" spc="-5" dirty="0">
                <a:latin typeface="Arial"/>
                <a:cs typeface="Arial"/>
              </a:rPr>
              <a:t>2023</a:t>
            </a:r>
            <a:r>
              <a:rPr lang="ru-RU" sz="1400" b="1" i="1" spc="-30" dirty="0">
                <a:latin typeface="Arial"/>
                <a:cs typeface="Arial"/>
              </a:rPr>
              <a:t> </a:t>
            </a:r>
            <a:r>
              <a:rPr lang="ru-RU" sz="1400" b="1" i="1" spc="-15" dirty="0">
                <a:latin typeface="Arial"/>
                <a:cs typeface="Arial"/>
              </a:rPr>
              <a:t>года)</a:t>
            </a:r>
            <a:endParaRPr lang="ru-RU" sz="1400" dirty="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tabLst>
                <a:tab pos="235585" algn="l"/>
              </a:tabLst>
            </a:pPr>
            <a:endParaRPr lang="ru-RU" sz="1400" b="1" i="1" spc="-40" dirty="0" smtClean="0">
              <a:latin typeface="Arial"/>
              <a:cs typeface="Arial"/>
            </a:endParaRPr>
          </a:p>
          <a:p>
            <a:pPr marL="24765"/>
            <a:r>
              <a:rPr lang="ru-RU" sz="1400" b="1" spc="-10" dirty="0" smtClean="0">
                <a:latin typeface="Arial"/>
                <a:cs typeface="Arial"/>
              </a:rPr>
              <a:t> </a:t>
            </a:r>
            <a:endParaRPr lang="ru-RU" sz="1400" dirty="0" smtClean="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tabLst>
                <a:tab pos="235585" algn="l"/>
              </a:tabLst>
            </a:pPr>
            <a:r>
              <a:rPr lang="ru-RU" sz="1400" b="1" spc="-40" dirty="0" smtClean="0">
                <a:latin typeface="Arial"/>
                <a:cs typeface="Arial"/>
              </a:rPr>
              <a:t>4. </a:t>
            </a:r>
            <a:r>
              <a:rPr lang="ru-RU" sz="1400" b="1" spc="-40" dirty="0">
                <a:latin typeface="Arial"/>
                <a:cs typeface="Arial"/>
              </a:rPr>
              <a:t>Сохранение</a:t>
            </a:r>
            <a:r>
              <a:rPr lang="ru-RU" sz="1400" b="1" spc="70" dirty="0">
                <a:latin typeface="Arial"/>
                <a:cs typeface="Arial"/>
              </a:rPr>
              <a:t> </a:t>
            </a:r>
            <a:r>
              <a:rPr lang="ru-RU" sz="1400" b="1" spc="-25" dirty="0">
                <a:latin typeface="Arial"/>
                <a:cs typeface="Arial"/>
              </a:rPr>
              <a:t>выплат</a:t>
            </a:r>
            <a:r>
              <a:rPr lang="ru-RU" sz="1400" b="1" spc="60" dirty="0">
                <a:latin typeface="Arial"/>
                <a:cs typeface="Arial"/>
              </a:rPr>
              <a:t> </a:t>
            </a:r>
            <a:r>
              <a:rPr lang="ru-RU" sz="1400" spc="-20" dirty="0">
                <a:latin typeface="Microsoft Sans Serif"/>
                <a:cs typeface="Microsoft Sans Serif"/>
              </a:rPr>
              <a:t>на</a:t>
            </a:r>
            <a:r>
              <a:rPr lang="ru-RU" sz="1400" spc="90" dirty="0">
                <a:latin typeface="Microsoft Sans Serif"/>
                <a:cs typeface="Microsoft Sans Serif"/>
              </a:rPr>
              <a:t> </a:t>
            </a:r>
            <a:r>
              <a:rPr lang="ru-RU" sz="1400" spc="-50" dirty="0">
                <a:latin typeface="Microsoft Sans Serif"/>
                <a:cs typeface="Microsoft Sans Serif"/>
              </a:rPr>
              <a:t>срок</a:t>
            </a:r>
            <a:r>
              <a:rPr lang="ru-RU" sz="1400" spc="90" dirty="0">
                <a:latin typeface="Microsoft Sans Serif"/>
                <a:cs typeface="Microsoft Sans Serif"/>
              </a:rPr>
              <a:t> </a:t>
            </a:r>
            <a:r>
              <a:rPr lang="ru-RU" sz="1400" spc="-20" dirty="0">
                <a:latin typeface="Microsoft Sans Serif"/>
                <a:cs typeface="Microsoft Sans Serif"/>
              </a:rPr>
              <a:t>до</a:t>
            </a:r>
            <a:r>
              <a:rPr lang="ru-RU" sz="1400" spc="90" dirty="0">
                <a:latin typeface="Microsoft Sans Serif"/>
                <a:cs typeface="Microsoft Sans Serif"/>
              </a:rPr>
              <a:t> </a:t>
            </a:r>
            <a:r>
              <a:rPr lang="ru-RU" sz="1400" spc="-20" dirty="0">
                <a:latin typeface="Microsoft Sans Serif"/>
                <a:cs typeface="Microsoft Sans Serif"/>
              </a:rPr>
              <a:t>3-х</a:t>
            </a:r>
            <a:r>
              <a:rPr lang="ru-RU" sz="1400" spc="85" dirty="0">
                <a:latin typeface="Microsoft Sans Serif"/>
                <a:cs typeface="Microsoft Sans Serif"/>
              </a:rPr>
              <a:t> </a:t>
            </a:r>
            <a:r>
              <a:rPr lang="ru-RU" sz="1400" spc="-40" dirty="0">
                <a:latin typeface="Microsoft Sans Serif"/>
                <a:cs typeface="Microsoft Sans Serif"/>
              </a:rPr>
              <a:t>месяцев</a:t>
            </a:r>
            <a:r>
              <a:rPr lang="ru-RU" sz="1400" spc="85" dirty="0">
                <a:latin typeface="Microsoft Sans Serif"/>
                <a:cs typeface="Microsoft Sans Serif"/>
              </a:rPr>
              <a:t> </a:t>
            </a:r>
            <a:r>
              <a:rPr lang="ru-RU" sz="1400" spc="-20" dirty="0">
                <a:latin typeface="Microsoft Sans Serif"/>
                <a:cs typeface="Microsoft Sans Serif"/>
              </a:rPr>
              <a:t>для</a:t>
            </a:r>
            <a:r>
              <a:rPr lang="ru-RU" sz="1400" spc="100" dirty="0">
                <a:latin typeface="Microsoft Sans Serif"/>
                <a:cs typeface="Microsoft Sans Serif"/>
              </a:rPr>
              <a:t> </a:t>
            </a:r>
            <a:r>
              <a:rPr lang="ru-RU" sz="1400" spc="-45" dirty="0">
                <a:latin typeface="Microsoft Sans Serif"/>
                <a:cs typeface="Microsoft Sans Serif"/>
              </a:rPr>
              <a:t>участников</a:t>
            </a:r>
            <a:r>
              <a:rPr lang="ru-RU" sz="1400" spc="90" dirty="0">
                <a:latin typeface="Microsoft Sans Serif"/>
                <a:cs typeface="Microsoft Sans Serif"/>
              </a:rPr>
              <a:t> </a:t>
            </a:r>
            <a:r>
              <a:rPr lang="ru-RU" sz="1400" spc="-40" dirty="0">
                <a:latin typeface="Microsoft Sans Serif"/>
                <a:cs typeface="Microsoft Sans Serif"/>
              </a:rPr>
              <a:t>СВО</a:t>
            </a:r>
            <a:r>
              <a:rPr lang="ru-RU" sz="1400" spc="90" dirty="0">
                <a:latin typeface="Microsoft Sans Serif"/>
                <a:cs typeface="Microsoft Sans Serif"/>
              </a:rPr>
              <a:t> </a:t>
            </a:r>
            <a:r>
              <a:rPr lang="ru-RU" sz="1400" spc="-25" dirty="0">
                <a:latin typeface="Microsoft Sans Serif"/>
                <a:cs typeface="Microsoft Sans Serif"/>
              </a:rPr>
              <a:t>при</a:t>
            </a:r>
            <a:r>
              <a:rPr lang="ru-RU" sz="1400" spc="90" dirty="0">
                <a:latin typeface="Microsoft Sans Serif"/>
                <a:cs typeface="Microsoft Sans Serif"/>
              </a:rPr>
              <a:t> </a:t>
            </a:r>
            <a:r>
              <a:rPr lang="ru-RU" sz="1400" spc="-35" dirty="0">
                <a:latin typeface="Microsoft Sans Serif"/>
                <a:cs typeface="Microsoft Sans Serif"/>
              </a:rPr>
              <a:t>выводе</a:t>
            </a:r>
            <a:r>
              <a:rPr lang="ru-RU" sz="1400" spc="90" dirty="0">
                <a:latin typeface="Microsoft Sans Serif"/>
                <a:cs typeface="Microsoft Sans Serif"/>
              </a:rPr>
              <a:t> </a:t>
            </a:r>
            <a:r>
              <a:rPr lang="ru-RU" sz="1400" spc="-20" dirty="0">
                <a:latin typeface="Microsoft Sans Serif"/>
                <a:cs typeface="Microsoft Sans Serif"/>
              </a:rPr>
              <a:t>для</a:t>
            </a:r>
            <a:r>
              <a:rPr lang="ru-RU" sz="1400" spc="95" dirty="0">
                <a:latin typeface="Microsoft Sans Serif"/>
                <a:cs typeface="Microsoft Sans Serif"/>
              </a:rPr>
              <a:t> </a:t>
            </a:r>
            <a:r>
              <a:rPr lang="ru-RU" sz="1400" spc="-35" dirty="0">
                <a:latin typeface="Microsoft Sans Serif"/>
                <a:cs typeface="Microsoft Sans Serif"/>
              </a:rPr>
              <a:t>восстановления</a:t>
            </a:r>
            <a:endParaRPr lang="ru-RU" sz="1400" dirty="0">
              <a:latin typeface="Microsoft Sans Serif"/>
              <a:cs typeface="Microsoft Sans Serif"/>
            </a:endParaRPr>
          </a:p>
          <a:p>
            <a:pPr marL="24765">
              <a:lnSpc>
                <a:spcPct val="100000"/>
              </a:lnSpc>
            </a:pPr>
            <a:r>
              <a:rPr lang="ru-RU" sz="1400" spc="-35" dirty="0">
                <a:latin typeface="Microsoft Sans Serif"/>
                <a:cs typeface="Microsoft Sans Serif"/>
              </a:rPr>
              <a:t>боевой</a:t>
            </a:r>
            <a:r>
              <a:rPr lang="ru-RU" sz="1400" spc="-25" dirty="0">
                <a:latin typeface="Microsoft Sans Serif"/>
                <a:cs typeface="Microsoft Sans Serif"/>
              </a:rPr>
              <a:t> </a:t>
            </a:r>
            <a:r>
              <a:rPr lang="ru-RU" sz="1400" spc="-40" dirty="0">
                <a:latin typeface="Microsoft Sans Serif"/>
                <a:cs typeface="Microsoft Sans Serif"/>
              </a:rPr>
              <a:t>устойчивости</a:t>
            </a:r>
            <a:r>
              <a:rPr lang="ru-RU" sz="1400" spc="-5" dirty="0">
                <a:latin typeface="Microsoft Sans Serif"/>
                <a:cs typeface="Microsoft Sans Serif"/>
              </a:rPr>
              <a:t> </a:t>
            </a:r>
            <a:r>
              <a:rPr lang="ru-RU" sz="1400" dirty="0">
                <a:latin typeface="Microsoft Sans Serif"/>
                <a:cs typeface="Microsoft Sans Serif"/>
              </a:rPr>
              <a:t>и</a:t>
            </a:r>
            <a:r>
              <a:rPr lang="ru-RU" sz="1400" spc="-40" dirty="0">
                <a:latin typeface="Microsoft Sans Serif"/>
                <a:cs typeface="Microsoft Sans Serif"/>
              </a:rPr>
              <a:t> </a:t>
            </a:r>
            <a:r>
              <a:rPr lang="ru-RU" sz="1400" spc="-35" dirty="0">
                <a:latin typeface="Microsoft Sans Serif"/>
                <a:cs typeface="Microsoft Sans Serif"/>
              </a:rPr>
              <a:t>при</a:t>
            </a:r>
            <a:r>
              <a:rPr lang="ru-RU" sz="1400" spc="-25" dirty="0">
                <a:latin typeface="Microsoft Sans Serif"/>
                <a:cs typeface="Microsoft Sans Serif"/>
              </a:rPr>
              <a:t> </a:t>
            </a:r>
            <a:r>
              <a:rPr lang="ru-RU" sz="1400" spc="-40" dirty="0">
                <a:latin typeface="Microsoft Sans Serif"/>
                <a:cs typeface="Microsoft Sans Serif"/>
              </a:rPr>
              <a:t>направлении</a:t>
            </a:r>
            <a:r>
              <a:rPr lang="ru-RU" sz="1400" spc="10" dirty="0">
                <a:latin typeface="Microsoft Sans Serif"/>
                <a:cs typeface="Microsoft Sans Serif"/>
              </a:rPr>
              <a:t> </a:t>
            </a:r>
            <a:r>
              <a:rPr lang="ru-RU" sz="1400" spc="-20" dirty="0">
                <a:latin typeface="Microsoft Sans Serif"/>
                <a:cs typeface="Microsoft Sans Serif"/>
              </a:rPr>
              <a:t>их</a:t>
            </a:r>
            <a:r>
              <a:rPr lang="ru-RU" sz="1400" spc="-30" dirty="0">
                <a:latin typeface="Microsoft Sans Serif"/>
                <a:cs typeface="Microsoft Sans Serif"/>
              </a:rPr>
              <a:t> </a:t>
            </a:r>
            <a:r>
              <a:rPr lang="ru-RU" sz="1400" dirty="0">
                <a:latin typeface="Microsoft Sans Serif"/>
                <a:cs typeface="Microsoft Sans Serif"/>
              </a:rPr>
              <a:t>в</a:t>
            </a:r>
            <a:r>
              <a:rPr lang="ru-RU" sz="1400" spc="-35" dirty="0">
                <a:latin typeface="Microsoft Sans Serif"/>
                <a:cs typeface="Microsoft Sans Serif"/>
              </a:rPr>
              <a:t> </a:t>
            </a:r>
            <a:r>
              <a:rPr lang="ru-RU" sz="1400" spc="-55" dirty="0">
                <a:latin typeface="Microsoft Sans Serif"/>
                <a:cs typeface="Microsoft Sans Serif"/>
              </a:rPr>
              <a:t>командировки</a:t>
            </a:r>
            <a:r>
              <a:rPr lang="ru-RU" sz="1400" spc="10" dirty="0">
                <a:latin typeface="Microsoft Sans Serif"/>
                <a:cs typeface="Microsoft Sans Serif"/>
              </a:rPr>
              <a:t> </a:t>
            </a:r>
            <a:r>
              <a:rPr lang="ru-RU" sz="1400" b="1" i="1" spc="-30" dirty="0">
                <a:latin typeface="Arial"/>
                <a:cs typeface="Arial"/>
              </a:rPr>
              <a:t>(март</a:t>
            </a:r>
            <a:r>
              <a:rPr lang="ru-RU" sz="1400" b="1" i="1" spc="-65" dirty="0">
                <a:latin typeface="Arial"/>
                <a:cs typeface="Arial"/>
              </a:rPr>
              <a:t> </a:t>
            </a:r>
            <a:r>
              <a:rPr lang="ru-RU" sz="1400" b="1" i="1" spc="-30" dirty="0">
                <a:latin typeface="Arial"/>
                <a:cs typeface="Arial"/>
              </a:rPr>
              <a:t>2023</a:t>
            </a:r>
            <a:r>
              <a:rPr lang="ru-RU" sz="1400" b="1" i="1" spc="-50" dirty="0">
                <a:latin typeface="Arial"/>
                <a:cs typeface="Arial"/>
              </a:rPr>
              <a:t> </a:t>
            </a:r>
            <a:r>
              <a:rPr lang="ru-RU" sz="1400" b="1" i="1" spc="-40" dirty="0">
                <a:latin typeface="Arial"/>
                <a:cs typeface="Arial"/>
              </a:rPr>
              <a:t>года)</a:t>
            </a:r>
          </a:p>
          <a:p>
            <a:pPr marL="33020" marR="5080">
              <a:lnSpc>
                <a:spcPct val="100000"/>
              </a:lnSpc>
              <a:spcBef>
                <a:spcPts val="5"/>
              </a:spcBef>
              <a:tabLst>
                <a:tab pos="624205" algn="l"/>
                <a:tab pos="624840" algn="l"/>
                <a:tab pos="1924685" algn="l"/>
                <a:tab pos="2805430" algn="l"/>
                <a:tab pos="3546475" algn="l"/>
                <a:tab pos="3813175" algn="l"/>
                <a:tab pos="4133215" algn="l"/>
                <a:tab pos="4396740" algn="l"/>
                <a:tab pos="5560060" algn="l"/>
                <a:tab pos="6460490" algn="l"/>
                <a:tab pos="6927215" algn="l"/>
              </a:tabLst>
            </a:pPr>
            <a:endParaRPr sz="1400" dirty="0">
              <a:latin typeface="Arial"/>
              <a:cs typeface="Arial"/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10" y="123587"/>
            <a:ext cx="413650" cy="441673"/>
          </a:xfrm>
          <a:prstGeom prst="rect">
            <a:avLst/>
          </a:prstGeom>
          <a:noFill/>
          <a:effectLst>
            <a:glow rad="12700">
              <a:schemeClr val="tx1">
                <a:alpha val="22000"/>
              </a:schemeClr>
            </a:glow>
          </a:effectLst>
        </p:spPr>
      </p:pic>
      <p:sp>
        <p:nvSpPr>
          <p:cNvPr id="23" name="object 17"/>
          <p:cNvSpPr/>
          <p:nvPr/>
        </p:nvSpPr>
        <p:spPr>
          <a:xfrm>
            <a:off x="292480" y="2813660"/>
            <a:ext cx="8548370" cy="1512168"/>
          </a:xfrm>
          <a:custGeom>
            <a:avLst/>
            <a:gdLst/>
            <a:ahLst/>
            <a:cxnLst/>
            <a:rect l="l" t="t" r="r" b="b"/>
            <a:pathLst>
              <a:path w="8548370" h="1111250">
                <a:moveTo>
                  <a:pt x="3048" y="690625"/>
                </a:moveTo>
                <a:lnTo>
                  <a:pt x="9655" y="657879"/>
                </a:lnTo>
                <a:lnTo>
                  <a:pt x="27673" y="631158"/>
                </a:lnTo>
                <a:lnTo>
                  <a:pt x="54397" y="613152"/>
                </a:lnTo>
                <a:lnTo>
                  <a:pt x="87122" y="606551"/>
                </a:lnTo>
                <a:lnTo>
                  <a:pt x="8464041" y="606551"/>
                </a:lnTo>
                <a:lnTo>
                  <a:pt x="8496788" y="613152"/>
                </a:lnTo>
                <a:lnTo>
                  <a:pt x="8523509" y="631158"/>
                </a:lnTo>
                <a:lnTo>
                  <a:pt x="8541515" y="657879"/>
                </a:lnTo>
                <a:lnTo>
                  <a:pt x="8548116" y="690625"/>
                </a:lnTo>
                <a:lnTo>
                  <a:pt x="8548116" y="1026921"/>
                </a:lnTo>
                <a:lnTo>
                  <a:pt x="8541515" y="1059668"/>
                </a:lnTo>
                <a:lnTo>
                  <a:pt x="8523509" y="1086389"/>
                </a:lnTo>
                <a:lnTo>
                  <a:pt x="8496788" y="1104395"/>
                </a:lnTo>
                <a:lnTo>
                  <a:pt x="8464041" y="1110995"/>
                </a:lnTo>
                <a:lnTo>
                  <a:pt x="87122" y="1110995"/>
                </a:lnTo>
                <a:lnTo>
                  <a:pt x="54397" y="1104395"/>
                </a:lnTo>
                <a:lnTo>
                  <a:pt x="27673" y="1086389"/>
                </a:lnTo>
                <a:lnTo>
                  <a:pt x="9655" y="1059668"/>
                </a:lnTo>
                <a:lnTo>
                  <a:pt x="3048" y="1026921"/>
                </a:lnTo>
                <a:lnTo>
                  <a:pt x="3048" y="690625"/>
                </a:lnTo>
                <a:close/>
              </a:path>
              <a:path w="8548370" h="1111250">
                <a:moveTo>
                  <a:pt x="0" y="83819"/>
                </a:moveTo>
                <a:lnTo>
                  <a:pt x="6587" y="51167"/>
                </a:lnTo>
                <a:lnTo>
                  <a:pt x="24550" y="24526"/>
                </a:lnTo>
                <a:lnTo>
                  <a:pt x="51193" y="6578"/>
                </a:lnTo>
                <a:lnTo>
                  <a:pt x="83820" y="0"/>
                </a:lnTo>
                <a:lnTo>
                  <a:pt x="8462772" y="0"/>
                </a:lnTo>
                <a:lnTo>
                  <a:pt x="8495371" y="6578"/>
                </a:lnTo>
                <a:lnTo>
                  <a:pt x="8522017" y="24526"/>
                </a:lnTo>
                <a:lnTo>
                  <a:pt x="8539995" y="51167"/>
                </a:lnTo>
                <a:lnTo>
                  <a:pt x="8546591" y="83819"/>
                </a:lnTo>
                <a:lnTo>
                  <a:pt x="8546591" y="419100"/>
                </a:lnTo>
                <a:lnTo>
                  <a:pt x="8539995" y="451699"/>
                </a:lnTo>
                <a:lnTo>
                  <a:pt x="8522017" y="478345"/>
                </a:lnTo>
                <a:lnTo>
                  <a:pt x="8495371" y="496323"/>
                </a:lnTo>
                <a:lnTo>
                  <a:pt x="8462772" y="502919"/>
                </a:lnTo>
                <a:lnTo>
                  <a:pt x="83820" y="502919"/>
                </a:lnTo>
                <a:lnTo>
                  <a:pt x="51193" y="496323"/>
                </a:lnTo>
                <a:lnTo>
                  <a:pt x="24550" y="478345"/>
                </a:lnTo>
                <a:lnTo>
                  <a:pt x="6587" y="451699"/>
                </a:lnTo>
                <a:lnTo>
                  <a:pt x="0" y="419100"/>
                </a:lnTo>
                <a:lnTo>
                  <a:pt x="0" y="83819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Овал 27"/>
          <p:cNvSpPr/>
          <p:nvPr/>
        </p:nvSpPr>
        <p:spPr>
          <a:xfrm>
            <a:off x="8692032" y="51180"/>
            <a:ext cx="396000" cy="396000"/>
          </a:xfrm>
          <a:prstGeom prst="ellipse">
            <a:avLst/>
          </a:prstGeom>
          <a:solidFill>
            <a:srgbClr val="BBE0E3">
              <a:lumMod val="50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rtlCol="0" anchor="ctr" anchorCtr="1"/>
          <a:lstStyle/>
          <a:p>
            <a:pPr algn="ctr" defTabSz="914400"/>
            <a:r>
              <a:rPr lang="ru-RU" b="1" kern="0" dirty="0" smtClean="0">
                <a:solidFill>
                  <a:srgbClr val="FFFFFF"/>
                </a:solidFill>
                <a:latin typeface="Arial"/>
              </a:rPr>
              <a:t>10</a:t>
            </a:r>
            <a:endParaRPr lang="ru-RU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2480" y="4371950"/>
            <a:ext cx="8548370" cy="648072"/>
          </a:xfrm>
          <a:prstGeom prst="roundRect">
            <a:avLst/>
          </a:prstGeom>
          <a:gradFill>
            <a:gsLst>
              <a:gs pos="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765"/>
            <a:endParaRPr lang="ru-RU" sz="1200" b="1" spc="-1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24765"/>
            <a:r>
              <a:rPr lang="ru-RU" sz="1200" b="1" spc="-10" dirty="0" smtClean="0">
                <a:solidFill>
                  <a:schemeClr val="tx1"/>
                </a:solidFill>
                <a:latin typeface="Arial"/>
                <a:cs typeface="Arial"/>
              </a:rPr>
              <a:t>5. </a:t>
            </a:r>
            <a:r>
              <a:rPr lang="ru-RU" sz="1200" b="1" spc="-10" dirty="0">
                <a:solidFill>
                  <a:schemeClr val="tx1"/>
                </a:solidFill>
                <a:latin typeface="Arial"/>
                <a:cs typeface="Arial"/>
              </a:rPr>
              <a:t>Предоставление</a:t>
            </a:r>
            <a:r>
              <a:rPr lang="ru-RU" sz="1200" b="1" spc="-5" dirty="0">
                <a:solidFill>
                  <a:schemeClr val="tx1"/>
                </a:solidFill>
                <a:latin typeface="Arial"/>
                <a:cs typeface="Arial"/>
              </a:rPr>
              <a:t> гражданам,</a:t>
            </a:r>
            <a:r>
              <a:rPr lang="ru-RU" sz="12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Microsoft Sans Serif"/>
                <a:cs typeface="Microsoft Sans Serif"/>
              </a:rPr>
              <a:t>не</a:t>
            </a:r>
            <a:r>
              <a:rPr lang="ru-RU" sz="1200" spc="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пребывающим</a:t>
            </a:r>
            <a:r>
              <a:rPr lang="ru-RU" sz="12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Microsoft Sans Serif"/>
                <a:cs typeface="Microsoft Sans Serif"/>
              </a:rPr>
              <a:t>в</a:t>
            </a:r>
            <a:r>
              <a:rPr lang="ru-RU" sz="1200" spc="37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запасе</a:t>
            </a:r>
            <a:r>
              <a:rPr lang="ru-RU" sz="1200" spc="33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Microsoft Sans Serif"/>
                <a:cs typeface="Microsoft Sans Serif"/>
              </a:rPr>
              <a:t>и</a:t>
            </a:r>
            <a:r>
              <a:rPr lang="ru-RU" sz="1200" spc="37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получившим</a:t>
            </a:r>
            <a:r>
              <a:rPr lang="ru-RU" sz="1200" spc="34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среднее</a:t>
            </a:r>
            <a:r>
              <a:rPr lang="ru-RU" sz="1200" spc="35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общее </a:t>
            </a:r>
            <a:r>
              <a:rPr lang="ru-RU" sz="12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Microsoft Sans Serif"/>
                <a:cs typeface="Microsoft Sans Serif"/>
              </a:rPr>
              <a:t>или</a:t>
            </a:r>
            <a:r>
              <a:rPr lang="ru-RU" sz="1200" spc="37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основное</a:t>
            </a:r>
            <a:r>
              <a:rPr lang="ru-RU" sz="1200" spc="72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общее</a:t>
            </a:r>
            <a:r>
              <a:rPr lang="ru-RU" sz="1200" spc="7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образование,</a:t>
            </a:r>
            <a:r>
              <a:rPr lang="ru-RU" sz="1200" spc="70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b="1" spc="-10" dirty="0">
                <a:solidFill>
                  <a:schemeClr val="tx1"/>
                </a:solidFill>
                <a:latin typeface="Arial"/>
                <a:cs typeface="Arial"/>
              </a:rPr>
              <a:t>права</a:t>
            </a:r>
            <a:r>
              <a:rPr lang="ru-RU" sz="1200" b="1" spc="7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200" b="1" spc="-5" dirty="0">
                <a:solidFill>
                  <a:schemeClr val="tx1"/>
                </a:solidFill>
                <a:latin typeface="Arial"/>
                <a:cs typeface="Arial"/>
              </a:rPr>
              <a:t>поступать</a:t>
            </a:r>
            <a:r>
              <a:rPr lang="ru-RU" sz="1200" b="1" spc="7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Arial"/>
                <a:cs typeface="Arial"/>
              </a:rPr>
              <a:t>на   </a:t>
            </a:r>
            <a:r>
              <a:rPr lang="ru-RU" sz="1200" b="1" spc="-10" dirty="0">
                <a:solidFill>
                  <a:schemeClr val="tx1"/>
                </a:solidFill>
                <a:latin typeface="Arial"/>
                <a:cs typeface="Arial"/>
              </a:rPr>
              <a:t>военную</a:t>
            </a:r>
            <a:r>
              <a:rPr lang="ru-RU" sz="1200" b="1" spc="7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200" b="1" spc="-10" dirty="0">
                <a:solidFill>
                  <a:schemeClr val="tx1"/>
                </a:solidFill>
                <a:latin typeface="Arial"/>
                <a:cs typeface="Arial"/>
              </a:rPr>
              <a:t>службу</a:t>
            </a:r>
            <a:r>
              <a:rPr lang="ru-RU" sz="1200" b="1" spc="7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Arial"/>
                <a:cs typeface="Arial"/>
              </a:rPr>
              <a:t>по   контракту </a:t>
            </a:r>
            <a:r>
              <a:rPr lang="ru-RU" sz="1200" b="1" spc="-3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Arial"/>
                <a:cs typeface="Arial"/>
              </a:rPr>
              <a:t>с</a:t>
            </a:r>
            <a:r>
              <a:rPr lang="ru-RU" sz="1200" b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200" b="1" spc="-10" dirty="0">
                <a:solidFill>
                  <a:schemeClr val="tx1"/>
                </a:solidFill>
                <a:latin typeface="Arial"/>
                <a:cs typeface="Arial"/>
              </a:rPr>
              <a:t>обязательной</a:t>
            </a:r>
            <a:r>
              <a:rPr lang="ru-RU" sz="1200" b="1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Arial"/>
                <a:cs typeface="Arial"/>
              </a:rPr>
              <a:t>их</a:t>
            </a:r>
            <a:r>
              <a:rPr lang="ru-RU" sz="1200" b="1" spc="-15" dirty="0">
                <a:solidFill>
                  <a:schemeClr val="tx1"/>
                </a:solidFill>
                <a:latin typeface="Arial"/>
                <a:cs typeface="Arial"/>
              </a:rPr>
              <a:t> подготовкой</a:t>
            </a:r>
            <a:r>
              <a:rPr lang="ru-RU" sz="1200" b="1" spc="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Arial"/>
                <a:cs typeface="Arial"/>
              </a:rPr>
              <a:t>по</a:t>
            </a:r>
            <a:r>
              <a:rPr lang="ru-RU" sz="1200" b="1" spc="-10" dirty="0">
                <a:solidFill>
                  <a:schemeClr val="tx1"/>
                </a:solidFill>
                <a:latin typeface="Arial"/>
                <a:cs typeface="Arial"/>
              </a:rPr>
              <a:t> военно-учетным</a:t>
            </a:r>
            <a:r>
              <a:rPr lang="ru-RU" sz="1200" b="1" spc="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200" b="1" spc="-10" dirty="0">
                <a:solidFill>
                  <a:schemeClr val="tx1"/>
                </a:solidFill>
                <a:latin typeface="Arial"/>
                <a:cs typeface="Arial"/>
              </a:rPr>
              <a:t>специальностям</a:t>
            </a:r>
            <a:r>
              <a:rPr lang="ru-RU" sz="1200" b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200" b="1" i="1" spc="-5" dirty="0">
                <a:solidFill>
                  <a:schemeClr val="tx1"/>
                </a:solidFill>
                <a:latin typeface="Arial"/>
                <a:cs typeface="Arial"/>
              </a:rPr>
              <a:t>(март</a:t>
            </a:r>
            <a:r>
              <a:rPr lang="ru-RU" sz="1200" b="1" i="1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200" b="1" i="1" spc="-5" dirty="0">
                <a:solidFill>
                  <a:schemeClr val="tx1"/>
                </a:solidFill>
                <a:latin typeface="Arial"/>
                <a:cs typeface="Arial"/>
              </a:rPr>
              <a:t>2023</a:t>
            </a:r>
            <a:r>
              <a:rPr lang="ru-RU" sz="1200" b="1" i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200" b="1" i="1" spc="-15" dirty="0">
                <a:solidFill>
                  <a:schemeClr val="tx1"/>
                </a:solidFill>
                <a:latin typeface="Arial"/>
                <a:cs typeface="Arial"/>
              </a:rPr>
              <a:t>года)</a:t>
            </a:r>
            <a:endParaRPr lang="ru-RU" sz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endParaRPr lang="ru-RU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7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" y="-1"/>
            <a:ext cx="9144000" cy="5143501"/>
            <a:chOff x="0" y="0"/>
            <a:chExt cx="9144000" cy="5143499"/>
          </a:xfrm>
        </p:grpSpPr>
        <p:sp>
          <p:nvSpPr>
            <p:cNvPr id="3" name="object 3"/>
            <p:cNvSpPr/>
            <p:nvPr/>
          </p:nvSpPr>
          <p:spPr>
            <a:xfrm>
              <a:off x="8740140" y="4806696"/>
              <a:ext cx="403860" cy="288290"/>
            </a:xfrm>
            <a:custGeom>
              <a:avLst/>
              <a:gdLst/>
              <a:ahLst/>
              <a:cxnLst/>
              <a:rect l="l" t="t" r="r" b="b"/>
              <a:pathLst>
                <a:path w="403859" h="288289">
                  <a:moveTo>
                    <a:pt x="403859" y="0"/>
                  </a:moveTo>
                  <a:lnTo>
                    <a:pt x="48005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5"/>
                  </a:lnTo>
                  <a:lnTo>
                    <a:pt x="0" y="240028"/>
                  </a:lnTo>
                  <a:lnTo>
                    <a:pt x="3768" y="258715"/>
                  </a:lnTo>
                  <a:lnTo>
                    <a:pt x="14049" y="273975"/>
                  </a:lnTo>
                  <a:lnTo>
                    <a:pt x="29307" y="284263"/>
                  </a:lnTo>
                  <a:lnTo>
                    <a:pt x="48005" y="288035"/>
                  </a:lnTo>
                  <a:lnTo>
                    <a:pt x="403859" y="288035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" y="0"/>
              <a:ext cx="9133332" cy="51434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88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417063" cy="6888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35468" y="193547"/>
              <a:ext cx="1205483" cy="3505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3776" y="0"/>
              <a:ext cx="982979" cy="80314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1177" y="143170"/>
            <a:ext cx="82296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943735"/>
                </a:solidFill>
                <a:latin typeface="Arial"/>
                <a:ea typeface="+mn-ea"/>
                <a:cs typeface="Arial"/>
              </a:rPr>
              <a:t>План первоочередных мер, </a:t>
            </a:r>
            <a:r>
              <a:rPr lang="ru-RU" sz="1600" b="1" spc="-10" dirty="0">
                <a:solidFill>
                  <a:srgbClr val="943735"/>
                </a:solidFill>
                <a:latin typeface="Arial"/>
                <a:ea typeface="+mn-ea"/>
                <a:cs typeface="Arial"/>
              </a:rPr>
              <a:t>направленных</a:t>
            </a:r>
            <a:r>
              <a:rPr sz="1600" b="1" spc="-10" dirty="0">
                <a:solidFill>
                  <a:srgbClr val="943735"/>
                </a:solidFill>
                <a:latin typeface="Arial"/>
                <a:ea typeface="+mn-ea"/>
                <a:cs typeface="Arial"/>
              </a:rPr>
              <a:t> на повышение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71600" y="368806"/>
            <a:ext cx="667448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943735"/>
                </a:solidFill>
                <a:latin typeface="Arial"/>
                <a:cs typeface="Arial"/>
              </a:rPr>
              <a:t>привлекательности</a:t>
            </a:r>
            <a:r>
              <a:rPr sz="1600" b="1" spc="5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943735"/>
                </a:solidFill>
                <a:latin typeface="Arial"/>
                <a:cs typeface="Arial"/>
              </a:rPr>
              <a:t>и</a:t>
            </a:r>
            <a:r>
              <a:rPr sz="1600" b="1" spc="1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943735"/>
                </a:solidFill>
                <a:latin typeface="Arial"/>
                <a:cs typeface="Arial"/>
              </a:rPr>
              <a:t>доступности</a:t>
            </a:r>
            <a:r>
              <a:rPr sz="1600" b="1" spc="6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943735"/>
                </a:solidFill>
                <a:latin typeface="Arial"/>
                <a:cs typeface="Arial"/>
              </a:rPr>
              <a:t>военной</a:t>
            </a:r>
            <a:r>
              <a:rPr sz="1600" b="1" spc="2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943735"/>
                </a:solidFill>
                <a:latin typeface="Arial"/>
                <a:cs typeface="Arial"/>
              </a:rPr>
              <a:t>службы</a:t>
            </a:r>
            <a:r>
              <a:rPr sz="1600" b="1" spc="5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943735"/>
                </a:solidFill>
                <a:latin typeface="Arial"/>
                <a:cs typeface="Arial"/>
              </a:rPr>
              <a:t>по</a:t>
            </a:r>
            <a:r>
              <a:rPr sz="1600" b="1" spc="1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943735"/>
                </a:solidFill>
                <a:latin typeface="Arial"/>
                <a:cs typeface="Arial"/>
              </a:rPr>
              <a:t>контракту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7535" y="794004"/>
            <a:ext cx="8938260" cy="1635760"/>
            <a:chOff x="97535" y="794004"/>
            <a:chExt cx="8938260" cy="163576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535" y="794004"/>
              <a:ext cx="8938260" cy="43281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99465" y="1303781"/>
              <a:ext cx="8548370" cy="1111250"/>
            </a:xfrm>
            <a:custGeom>
              <a:avLst/>
              <a:gdLst/>
              <a:ahLst/>
              <a:cxnLst/>
              <a:rect l="l" t="t" r="r" b="b"/>
              <a:pathLst>
                <a:path w="8548370" h="1111250">
                  <a:moveTo>
                    <a:pt x="3048" y="690625"/>
                  </a:moveTo>
                  <a:lnTo>
                    <a:pt x="9655" y="657879"/>
                  </a:lnTo>
                  <a:lnTo>
                    <a:pt x="27673" y="631158"/>
                  </a:lnTo>
                  <a:lnTo>
                    <a:pt x="54397" y="613152"/>
                  </a:lnTo>
                  <a:lnTo>
                    <a:pt x="87122" y="606551"/>
                  </a:lnTo>
                  <a:lnTo>
                    <a:pt x="8464041" y="606551"/>
                  </a:lnTo>
                  <a:lnTo>
                    <a:pt x="8496788" y="613152"/>
                  </a:lnTo>
                  <a:lnTo>
                    <a:pt x="8523509" y="631158"/>
                  </a:lnTo>
                  <a:lnTo>
                    <a:pt x="8541515" y="657879"/>
                  </a:lnTo>
                  <a:lnTo>
                    <a:pt x="8548116" y="690625"/>
                  </a:lnTo>
                  <a:lnTo>
                    <a:pt x="8548116" y="1026921"/>
                  </a:lnTo>
                  <a:lnTo>
                    <a:pt x="8541515" y="1059668"/>
                  </a:lnTo>
                  <a:lnTo>
                    <a:pt x="8523509" y="1086389"/>
                  </a:lnTo>
                  <a:lnTo>
                    <a:pt x="8496788" y="1104395"/>
                  </a:lnTo>
                  <a:lnTo>
                    <a:pt x="8464041" y="1110995"/>
                  </a:lnTo>
                  <a:lnTo>
                    <a:pt x="87122" y="1110995"/>
                  </a:lnTo>
                  <a:lnTo>
                    <a:pt x="54397" y="1104395"/>
                  </a:lnTo>
                  <a:lnTo>
                    <a:pt x="27673" y="1086389"/>
                  </a:lnTo>
                  <a:lnTo>
                    <a:pt x="9655" y="1059668"/>
                  </a:lnTo>
                  <a:lnTo>
                    <a:pt x="3048" y="1026921"/>
                  </a:lnTo>
                  <a:lnTo>
                    <a:pt x="3048" y="690625"/>
                  </a:lnTo>
                  <a:close/>
                </a:path>
                <a:path w="8548370" h="1111250">
                  <a:moveTo>
                    <a:pt x="0" y="83819"/>
                  </a:moveTo>
                  <a:lnTo>
                    <a:pt x="6587" y="51167"/>
                  </a:lnTo>
                  <a:lnTo>
                    <a:pt x="24550" y="24526"/>
                  </a:lnTo>
                  <a:lnTo>
                    <a:pt x="51193" y="6578"/>
                  </a:lnTo>
                  <a:lnTo>
                    <a:pt x="83820" y="0"/>
                  </a:lnTo>
                  <a:lnTo>
                    <a:pt x="8462772" y="0"/>
                  </a:lnTo>
                  <a:lnTo>
                    <a:pt x="8495371" y="6578"/>
                  </a:lnTo>
                  <a:lnTo>
                    <a:pt x="8522017" y="24526"/>
                  </a:lnTo>
                  <a:lnTo>
                    <a:pt x="8539995" y="51167"/>
                  </a:lnTo>
                  <a:lnTo>
                    <a:pt x="8546591" y="83819"/>
                  </a:lnTo>
                  <a:lnTo>
                    <a:pt x="8546591" y="419100"/>
                  </a:lnTo>
                  <a:lnTo>
                    <a:pt x="8539995" y="451699"/>
                  </a:lnTo>
                  <a:lnTo>
                    <a:pt x="8522017" y="478345"/>
                  </a:lnTo>
                  <a:lnTo>
                    <a:pt x="8495371" y="496323"/>
                  </a:lnTo>
                  <a:lnTo>
                    <a:pt x="8462772" y="502919"/>
                  </a:lnTo>
                  <a:lnTo>
                    <a:pt x="83820" y="502919"/>
                  </a:lnTo>
                  <a:lnTo>
                    <a:pt x="51193" y="496323"/>
                  </a:lnTo>
                  <a:lnTo>
                    <a:pt x="24550" y="478345"/>
                  </a:lnTo>
                  <a:lnTo>
                    <a:pt x="6587" y="451699"/>
                  </a:lnTo>
                  <a:lnTo>
                    <a:pt x="0" y="419100"/>
                  </a:lnTo>
                  <a:lnTo>
                    <a:pt x="0" y="83819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126094" y="1354327"/>
            <a:ext cx="6159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5" dirty="0">
                <a:latin typeface="Microsoft Sans Serif"/>
                <a:cs typeface="Microsoft Sans Serif"/>
              </a:rPr>
              <a:t>л</a:t>
            </a:r>
            <a:r>
              <a:rPr sz="1400" dirty="0">
                <a:latin typeface="Microsoft Sans Serif"/>
                <a:cs typeface="Microsoft Sans Serif"/>
              </a:rPr>
              <a:t>у</a:t>
            </a:r>
            <a:r>
              <a:rPr sz="1400" spc="-50" dirty="0">
                <a:latin typeface="Microsoft Sans Serif"/>
                <a:cs typeface="Microsoft Sans Serif"/>
              </a:rPr>
              <a:t>ж</a:t>
            </a:r>
            <a:r>
              <a:rPr sz="1400" spc="-25" dirty="0">
                <a:latin typeface="Microsoft Sans Serif"/>
                <a:cs typeface="Microsoft Sans Serif"/>
              </a:rPr>
              <a:t>б</a:t>
            </a:r>
            <a:r>
              <a:rPr sz="1400" dirty="0">
                <a:latin typeface="Microsoft Sans Serif"/>
                <a:cs typeface="Microsoft Sans Serif"/>
              </a:rPr>
              <a:t>у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02742" y="749935"/>
            <a:ext cx="7579359" cy="10572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313305" marR="871855" indent="-681355">
              <a:lnSpc>
                <a:spcPct val="80000"/>
              </a:lnSpc>
              <a:spcBef>
                <a:spcPts val="480"/>
              </a:spcBef>
            </a:pPr>
            <a:r>
              <a:rPr sz="1600" b="1" spc="-30" dirty="0">
                <a:solidFill>
                  <a:srgbClr val="FDFF81"/>
                </a:solidFill>
                <a:latin typeface="Arial"/>
                <a:cs typeface="Arial"/>
              </a:rPr>
              <a:t>Развитие</a:t>
            </a:r>
            <a:r>
              <a:rPr sz="1600" b="1" spc="15" dirty="0">
                <a:solidFill>
                  <a:srgbClr val="FDFF81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FDFF81"/>
                </a:solidFill>
                <a:latin typeface="Arial"/>
                <a:cs typeface="Arial"/>
              </a:rPr>
              <a:t>социальных</a:t>
            </a:r>
            <a:r>
              <a:rPr sz="1600" b="1" spc="5" dirty="0">
                <a:solidFill>
                  <a:srgbClr val="FDFF81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DFF81"/>
                </a:solidFill>
                <a:latin typeface="Arial"/>
                <a:cs typeface="Arial"/>
              </a:rPr>
              <a:t>гарантий,</a:t>
            </a:r>
            <a:r>
              <a:rPr sz="1600" b="1" spc="5" dirty="0">
                <a:solidFill>
                  <a:srgbClr val="FDFF81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FDFF81"/>
                </a:solidFill>
                <a:latin typeface="Arial"/>
                <a:cs typeface="Arial"/>
              </a:rPr>
              <a:t>предоставляемых </a:t>
            </a:r>
            <a:r>
              <a:rPr sz="1600" b="1" spc="-430" dirty="0">
                <a:solidFill>
                  <a:srgbClr val="FDFF81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FDFF81"/>
                </a:solidFill>
                <a:latin typeface="Arial"/>
                <a:cs typeface="Arial"/>
              </a:rPr>
              <a:t>военнослужащим</a:t>
            </a:r>
            <a:r>
              <a:rPr sz="1600" b="1" spc="30" dirty="0">
                <a:solidFill>
                  <a:srgbClr val="FDFF8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DFF81"/>
                </a:solidFill>
                <a:latin typeface="Arial"/>
                <a:cs typeface="Arial"/>
              </a:rPr>
              <a:t>и</a:t>
            </a:r>
            <a:r>
              <a:rPr sz="1600" b="1" spc="-30" dirty="0">
                <a:solidFill>
                  <a:srgbClr val="FDFF81"/>
                </a:solidFill>
                <a:latin typeface="Arial"/>
                <a:cs typeface="Arial"/>
              </a:rPr>
              <a:t> членам</a:t>
            </a:r>
            <a:r>
              <a:rPr sz="1600" b="1" spc="-15" dirty="0">
                <a:solidFill>
                  <a:srgbClr val="FDFF81"/>
                </a:solidFill>
                <a:latin typeface="Arial"/>
                <a:cs typeface="Arial"/>
              </a:rPr>
              <a:t> их</a:t>
            </a:r>
            <a:r>
              <a:rPr sz="1600" b="1" spc="-25" dirty="0">
                <a:solidFill>
                  <a:srgbClr val="FDFF81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FDFF81"/>
                </a:solidFill>
                <a:latin typeface="Arial"/>
                <a:cs typeface="Arial"/>
              </a:rPr>
              <a:t>семей</a:t>
            </a:r>
            <a:endParaRPr sz="1600" dirty="0">
              <a:latin typeface="Arial"/>
              <a:cs typeface="Arial"/>
            </a:endParaRPr>
          </a:p>
          <a:p>
            <a:pPr marL="12700" marR="5080" indent="179705">
              <a:lnSpc>
                <a:spcPct val="100000"/>
              </a:lnSpc>
              <a:spcBef>
                <a:spcPts val="1310"/>
              </a:spcBef>
              <a:tabLst>
                <a:tab pos="510540" algn="l"/>
                <a:tab pos="1673860" algn="l"/>
                <a:tab pos="1952625" algn="l"/>
                <a:tab pos="2719070" algn="l"/>
                <a:tab pos="3894454" algn="l"/>
                <a:tab pos="4447540" algn="l"/>
                <a:tab pos="4806315" algn="l"/>
                <a:tab pos="5274310" algn="l"/>
                <a:tab pos="6490335" algn="l"/>
                <a:tab pos="6858000" algn="l"/>
              </a:tabLst>
            </a:pPr>
            <a:r>
              <a:rPr lang="ru-RU" sz="1400" b="1" spc="-5" dirty="0">
                <a:latin typeface="Arial"/>
                <a:cs typeface="Arial"/>
              </a:rPr>
              <a:t>5</a:t>
            </a:r>
            <a:r>
              <a:rPr sz="1400" b="1" dirty="0" smtClean="0">
                <a:latin typeface="Arial"/>
                <a:cs typeface="Arial"/>
              </a:rPr>
              <a:t>.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10" dirty="0">
                <a:latin typeface="Arial"/>
                <a:cs typeface="Arial"/>
              </a:rPr>
              <a:t>В</a:t>
            </a:r>
            <a:r>
              <a:rPr sz="1400" b="1" spc="15" dirty="0">
                <a:latin typeface="Arial"/>
                <a:cs typeface="Arial"/>
              </a:rPr>
              <a:t>к</a:t>
            </a:r>
            <a:r>
              <a:rPr sz="1400" b="1" spc="-20" dirty="0">
                <a:latin typeface="Arial"/>
                <a:cs typeface="Arial"/>
              </a:rPr>
              <a:t>л</a:t>
            </a:r>
            <a:r>
              <a:rPr sz="1400" b="1" spc="-50" dirty="0">
                <a:latin typeface="Arial"/>
                <a:cs typeface="Arial"/>
              </a:rPr>
              <a:t>ю</a:t>
            </a:r>
            <a:r>
              <a:rPr sz="1400" b="1" dirty="0">
                <a:latin typeface="Arial"/>
                <a:cs typeface="Arial"/>
              </a:rPr>
              <a:t>ч</a:t>
            </a:r>
            <a:r>
              <a:rPr sz="1400" b="1" spc="-15" dirty="0">
                <a:latin typeface="Arial"/>
                <a:cs typeface="Arial"/>
              </a:rPr>
              <a:t>е</a:t>
            </a:r>
            <a:r>
              <a:rPr sz="1400" b="1" dirty="0">
                <a:latin typeface="Arial"/>
                <a:cs typeface="Arial"/>
              </a:rPr>
              <a:t>ние	в	</a:t>
            </a:r>
            <a:r>
              <a:rPr sz="1400" b="1" spc="-10" dirty="0">
                <a:latin typeface="Arial"/>
                <a:cs typeface="Arial"/>
              </a:rPr>
              <a:t>р</a:t>
            </a:r>
            <a:r>
              <a:rPr sz="1400" b="1" spc="-5" dirty="0">
                <a:latin typeface="Arial"/>
                <a:cs typeface="Arial"/>
              </a:rPr>
              <a:t>е</a:t>
            </a:r>
            <a:r>
              <a:rPr sz="1400" b="1" spc="-30" dirty="0">
                <a:latin typeface="Arial"/>
                <a:cs typeface="Arial"/>
              </a:rPr>
              <a:t>е</a:t>
            </a:r>
            <a:r>
              <a:rPr sz="1400" b="1" spc="-5" dirty="0">
                <a:latin typeface="Arial"/>
                <a:cs typeface="Arial"/>
              </a:rPr>
              <a:t>с</a:t>
            </a:r>
            <a:r>
              <a:rPr sz="1400" b="1" spc="-20" dirty="0">
                <a:latin typeface="Arial"/>
                <a:cs typeface="Arial"/>
              </a:rPr>
              <a:t>т</a:t>
            </a:r>
            <a:r>
              <a:rPr sz="1400" b="1" dirty="0">
                <a:latin typeface="Arial"/>
                <a:cs typeface="Arial"/>
              </a:rPr>
              <a:t>р	</a:t>
            </a:r>
            <a:r>
              <a:rPr sz="1400" b="1" spc="-40" dirty="0">
                <a:latin typeface="Arial"/>
                <a:cs typeface="Arial"/>
              </a:rPr>
              <a:t>у</a:t>
            </a:r>
            <a:r>
              <a:rPr sz="1400" b="1" dirty="0">
                <a:latin typeface="Arial"/>
                <a:cs typeface="Arial"/>
              </a:rPr>
              <a:t>час</a:t>
            </a:r>
            <a:r>
              <a:rPr sz="1400" b="1" spc="-5" dirty="0">
                <a:latin typeface="Arial"/>
                <a:cs typeface="Arial"/>
              </a:rPr>
              <a:t>т</a:t>
            </a:r>
            <a:r>
              <a:rPr sz="1400" b="1" dirty="0">
                <a:latin typeface="Arial"/>
                <a:cs typeface="Arial"/>
              </a:rPr>
              <a:t>ни</a:t>
            </a:r>
            <a:r>
              <a:rPr sz="1400" b="1" spc="-20" dirty="0">
                <a:latin typeface="Arial"/>
                <a:cs typeface="Arial"/>
              </a:rPr>
              <a:t>к</a:t>
            </a:r>
            <a:r>
              <a:rPr sz="1400" b="1" spc="-10" dirty="0">
                <a:latin typeface="Arial"/>
                <a:cs typeface="Arial"/>
              </a:rPr>
              <a:t>о</a:t>
            </a:r>
            <a:r>
              <a:rPr sz="1400" b="1" dirty="0">
                <a:latin typeface="Arial"/>
                <a:cs typeface="Arial"/>
              </a:rPr>
              <a:t>в	</a:t>
            </a:r>
            <a:r>
              <a:rPr sz="1400" b="1" spc="-10" dirty="0">
                <a:latin typeface="Arial"/>
                <a:cs typeface="Arial"/>
              </a:rPr>
              <a:t>Н</a:t>
            </a:r>
            <a:r>
              <a:rPr sz="1400" b="1" dirty="0">
                <a:latin typeface="Arial"/>
                <a:cs typeface="Arial"/>
              </a:rPr>
              <a:t>ИС	</a:t>
            </a:r>
            <a:r>
              <a:rPr sz="1400" spc="15" dirty="0">
                <a:latin typeface="Microsoft Sans Serif"/>
                <a:cs typeface="Microsoft Sans Serif"/>
              </a:rPr>
              <a:t>с</a:t>
            </a:r>
            <a:r>
              <a:rPr sz="1400" dirty="0">
                <a:latin typeface="Microsoft Sans Serif"/>
                <a:cs typeface="Microsoft Sans Serif"/>
              </a:rPr>
              <a:t>о	</a:t>
            </a:r>
            <a:r>
              <a:rPr sz="1400" spc="-5" dirty="0">
                <a:latin typeface="Microsoft Sans Serif"/>
                <a:cs typeface="Microsoft Sans Serif"/>
              </a:rPr>
              <a:t>дн</a:t>
            </a:r>
            <a:r>
              <a:rPr sz="1400" dirty="0">
                <a:latin typeface="Microsoft Sans Serif"/>
                <a:cs typeface="Microsoft Sans Serif"/>
              </a:rPr>
              <a:t>я	</a:t>
            </a:r>
            <a:r>
              <a:rPr sz="1400" spc="-25" dirty="0">
                <a:latin typeface="Microsoft Sans Serif"/>
                <a:cs typeface="Microsoft Sans Serif"/>
              </a:rPr>
              <a:t>п</a:t>
            </a:r>
            <a:r>
              <a:rPr sz="1400" spc="-5" dirty="0">
                <a:latin typeface="Microsoft Sans Serif"/>
                <a:cs typeface="Microsoft Sans Serif"/>
              </a:rPr>
              <a:t>о</a:t>
            </a:r>
            <a:r>
              <a:rPr sz="1400" spc="-10" dirty="0">
                <a:latin typeface="Microsoft Sans Serif"/>
                <a:cs typeface="Microsoft Sans Serif"/>
              </a:rPr>
              <a:t>с</a:t>
            </a:r>
            <a:r>
              <a:rPr sz="1400" spc="15" dirty="0">
                <a:latin typeface="Microsoft Sans Serif"/>
                <a:cs typeface="Microsoft Sans Serif"/>
              </a:rPr>
              <a:t>т</a:t>
            </a:r>
            <a:r>
              <a:rPr sz="1400" spc="-20" dirty="0">
                <a:latin typeface="Microsoft Sans Serif"/>
                <a:cs typeface="Microsoft Sans Serif"/>
              </a:rPr>
              <a:t>у</a:t>
            </a:r>
            <a:r>
              <a:rPr sz="1400" spc="-25" dirty="0">
                <a:latin typeface="Microsoft Sans Serif"/>
                <a:cs typeface="Microsoft Sans Serif"/>
              </a:rPr>
              <a:t>п</a:t>
            </a:r>
            <a:r>
              <a:rPr sz="1400" spc="-5" dirty="0">
                <a:latin typeface="Microsoft Sans Serif"/>
                <a:cs typeface="Microsoft Sans Serif"/>
              </a:rPr>
              <a:t>лени</a:t>
            </a:r>
            <a:r>
              <a:rPr sz="1400" dirty="0">
                <a:latin typeface="Microsoft Sans Serif"/>
                <a:cs typeface="Microsoft Sans Serif"/>
              </a:rPr>
              <a:t>я	</a:t>
            </a: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5" dirty="0">
                <a:latin typeface="Microsoft Sans Serif"/>
                <a:cs typeface="Microsoft Sans Serif"/>
              </a:rPr>
              <a:t>в</a:t>
            </a:r>
            <a:r>
              <a:rPr sz="1400" spc="-5" dirty="0">
                <a:latin typeface="Microsoft Sans Serif"/>
                <a:cs typeface="Microsoft Sans Serif"/>
              </a:rPr>
              <a:t>ое</a:t>
            </a:r>
            <a:r>
              <a:rPr sz="1400" spc="-10" dirty="0">
                <a:latin typeface="Microsoft Sans Serif"/>
                <a:cs typeface="Microsoft Sans Serif"/>
              </a:rPr>
              <a:t>н</a:t>
            </a:r>
            <a:r>
              <a:rPr sz="1400" spc="-5" dirty="0">
                <a:latin typeface="Microsoft Sans Serif"/>
                <a:cs typeface="Microsoft Sans Serif"/>
              </a:rPr>
              <a:t>н</a:t>
            </a:r>
            <a:r>
              <a:rPr sz="1400" spc="-20" dirty="0">
                <a:latin typeface="Microsoft Sans Serif"/>
                <a:cs typeface="Microsoft Sans Serif"/>
              </a:rPr>
              <a:t>у</a:t>
            </a:r>
            <a:r>
              <a:rPr sz="1400" spc="5" dirty="0">
                <a:latin typeface="Microsoft Sans Serif"/>
                <a:cs typeface="Microsoft Sans Serif"/>
              </a:rPr>
              <a:t>ю  </a:t>
            </a:r>
            <a:r>
              <a:rPr sz="1400" spc="-15" dirty="0">
                <a:latin typeface="Microsoft Sans Serif"/>
                <a:cs typeface="Microsoft Sans Serif"/>
              </a:rPr>
              <a:t>по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контракту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(март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2023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spc="-15" dirty="0">
                <a:latin typeface="Arial"/>
                <a:cs typeface="Arial"/>
              </a:rPr>
              <a:t>года)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4149" y="1961515"/>
            <a:ext cx="8359775" cy="20749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marR="5080">
              <a:lnSpc>
                <a:spcPct val="100000"/>
              </a:lnSpc>
              <a:spcBef>
                <a:spcPts val="100"/>
              </a:spcBef>
              <a:tabLst>
                <a:tab pos="480059" algn="l"/>
              </a:tabLst>
            </a:pPr>
            <a:r>
              <a:rPr lang="ru-RU" sz="1400" b="1" spc="-5" dirty="0" smtClean="0">
                <a:latin typeface="Arial"/>
                <a:cs typeface="Arial"/>
              </a:rPr>
              <a:t>    6. </a:t>
            </a:r>
            <a:r>
              <a:rPr sz="1400" b="1" spc="-5" dirty="0" smtClean="0">
                <a:latin typeface="Arial"/>
                <a:cs typeface="Arial"/>
              </a:rPr>
              <a:t>Введение</a:t>
            </a:r>
            <a:r>
              <a:rPr sz="1400" b="1" spc="165" dirty="0" smtClean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системы</a:t>
            </a:r>
            <a:r>
              <a:rPr sz="1400" b="1" spc="1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именных</a:t>
            </a:r>
            <a:r>
              <a:rPr sz="1400" b="1" spc="1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сертификатов</a:t>
            </a:r>
            <a:r>
              <a:rPr sz="1400" b="1" spc="555" dirty="0">
                <a:latin typeface="Arial"/>
                <a:cs typeface="Arial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для</a:t>
            </a:r>
            <a:r>
              <a:rPr sz="1400" spc="56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военнослужащих</a:t>
            </a:r>
            <a:r>
              <a:rPr sz="1400" spc="5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5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членов</a:t>
            </a:r>
            <a:r>
              <a:rPr sz="1400" spc="57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их</a:t>
            </a:r>
            <a:r>
              <a:rPr sz="1400" spc="54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семей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право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получить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высшее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или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среднее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профессиональное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образование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(апрель 2023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spc="-15" dirty="0">
                <a:latin typeface="Arial"/>
                <a:cs typeface="Arial"/>
              </a:rPr>
              <a:t>года)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AutoNum type="arabicPeriod" startAt="7"/>
            </a:pPr>
            <a:endParaRPr sz="1200" dirty="0">
              <a:latin typeface="Arial"/>
              <a:cs typeface="Arial"/>
            </a:endParaRPr>
          </a:p>
          <a:p>
            <a:pPr marL="12700" marR="26034">
              <a:lnSpc>
                <a:spcPct val="100000"/>
              </a:lnSpc>
              <a:tabLst>
                <a:tab pos="426084" algn="l"/>
              </a:tabLst>
            </a:pPr>
            <a:r>
              <a:rPr lang="ru-RU" sz="1400" b="1" spc="-10" dirty="0" smtClean="0">
                <a:latin typeface="Arial"/>
                <a:cs typeface="Arial"/>
              </a:rPr>
              <a:t>    7. </a:t>
            </a:r>
            <a:r>
              <a:rPr sz="1400" b="1" spc="-10" dirty="0" smtClean="0">
                <a:latin typeface="Arial"/>
                <a:cs typeface="Arial"/>
              </a:rPr>
              <a:t>Обеспечение </a:t>
            </a:r>
            <a:r>
              <a:rPr sz="1400" spc="-10" dirty="0">
                <a:latin typeface="Microsoft Sans Serif"/>
                <a:cs typeface="Microsoft Sans Serif"/>
              </a:rPr>
              <a:t>военнослужащих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членов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их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семей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воинскими</a:t>
            </a:r>
            <a:r>
              <a:rPr sz="1400" spc="3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перевозочными</a:t>
            </a:r>
            <a:r>
              <a:rPr sz="1400" spc="33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документами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следовании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90" dirty="0">
                <a:latin typeface="Microsoft Sans Serif"/>
                <a:cs typeface="Microsoft Sans Serif"/>
              </a:rPr>
              <a:t>к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месту </a:t>
            </a:r>
            <a:r>
              <a:rPr sz="1400" spc="-10" dirty="0">
                <a:latin typeface="Microsoft Sans Serif"/>
                <a:cs typeface="Microsoft Sans Serif"/>
              </a:rPr>
              <a:t>проведения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отпуска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обратно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b="1" i="1" dirty="0">
                <a:latin typeface="Arial"/>
                <a:cs typeface="Arial"/>
              </a:rPr>
              <a:t>(июнь</a:t>
            </a:r>
            <a:r>
              <a:rPr sz="1400" b="1" i="1" spc="-10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2023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spc="-15" dirty="0">
                <a:latin typeface="Arial"/>
                <a:cs typeface="Arial"/>
              </a:rPr>
              <a:t>года)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eriod" startAt="7"/>
            </a:pPr>
            <a:endParaRPr sz="1200" dirty="0">
              <a:latin typeface="Arial"/>
              <a:cs typeface="Arial"/>
            </a:endParaRPr>
          </a:p>
          <a:p>
            <a:pPr marL="212090">
              <a:lnSpc>
                <a:spcPct val="100000"/>
              </a:lnSpc>
              <a:tabLst>
                <a:tab pos="528320" algn="l"/>
                <a:tab pos="528955" algn="l"/>
                <a:tab pos="2164080" algn="l"/>
                <a:tab pos="2851150" algn="l"/>
                <a:tab pos="3221355" algn="l"/>
                <a:tab pos="4605655" algn="l"/>
                <a:tab pos="5485130" algn="l"/>
                <a:tab pos="5750560" algn="l"/>
                <a:tab pos="7663180" algn="l"/>
              </a:tabLst>
            </a:pPr>
            <a:r>
              <a:rPr lang="ru-RU" sz="1400" b="1" spc="-10" dirty="0" smtClean="0">
                <a:latin typeface="Arial"/>
                <a:cs typeface="Arial"/>
              </a:rPr>
              <a:t>8. </a:t>
            </a:r>
            <a:r>
              <a:rPr sz="1400" b="1" spc="-10" dirty="0" smtClean="0">
                <a:latin typeface="Arial"/>
                <a:cs typeface="Arial"/>
              </a:rPr>
              <a:t>Предоставление</a:t>
            </a:r>
            <a:r>
              <a:rPr sz="1400" b="1" spc="-10" dirty="0">
                <a:latin typeface="Arial"/>
                <a:cs typeface="Arial"/>
              </a:rPr>
              <a:t>	</a:t>
            </a:r>
            <a:r>
              <a:rPr sz="1400" b="1" spc="-5" dirty="0">
                <a:latin typeface="Arial"/>
                <a:cs typeface="Arial"/>
              </a:rPr>
              <a:t>права	на	медицинскую	</a:t>
            </a:r>
            <a:r>
              <a:rPr sz="1400" b="1" spc="-10" dirty="0">
                <a:latin typeface="Arial"/>
                <a:cs typeface="Arial"/>
              </a:rPr>
              <a:t>помощь	</a:t>
            </a:r>
            <a:r>
              <a:rPr sz="1400" dirty="0">
                <a:latin typeface="Microsoft Sans Serif"/>
                <a:cs typeface="Microsoft Sans Serif"/>
              </a:rPr>
              <a:t>и	</a:t>
            </a:r>
            <a:r>
              <a:rPr sz="1400" spc="-15" dirty="0">
                <a:latin typeface="Microsoft Sans Serif"/>
                <a:cs typeface="Microsoft Sans Serif"/>
              </a:rPr>
              <a:t>санаторно-курортное	лечение</a:t>
            </a:r>
            <a:endParaRPr sz="1400" dirty="0">
              <a:latin typeface="Microsoft Sans Serif"/>
              <a:cs typeface="Microsoft Sans Serif"/>
            </a:endParaRPr>
          </a:p>
          <a:p>
            <a:pPr marL="33020">
              <a:lnSpc>
                <a:spcPct val="100000"/>
              </a:lnSpc>
            </a:pPr>
            <a:r>
              <a:rPr sz="1400" spc="-10" dirty="0">
                <a:latin typeface="Microsoft Sans Serif"/>
                <a:cs typeface="Microsoft Sans Serif"/>
              </a:rPr>
              <a:t>уволенным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 </a:t>
            </a:r>
            <a:r>
              <a:rPr sz="1400" spc="-5" dirty="0">
                <a:latin typeface="Microsoft Sans Serif"/>
                <a:cs typeface="Microsoft Sans Serif"/>
              </a:rPr>
              <a:t>военной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службы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военнослужащим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членам </a:t>
            </a:r>
            <a:r>
              <a:rPr sz="1400" spc="-5" dirty="0">
                <a:latin typeface="Microsoft Sans Serif"/>
                <a:cs typeface="Microsoft Sans Serif"/>
              </a:rPr>
              <a:t>их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семей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b="1" i="1" dirty="0">
                <a:latin typeface="Arial"/>
                <a:cs typeface="Arial"/>
              </a:rPr>
              <a:t>(июнь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2023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spc="-15" dirty="0">
                <a:latin typeface="Arial"/>
                <a:cs typeface="Arial"/>
              </a:rPr>
              <a:t>года)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 dirty="0">
              <a:latin typeface="Arial"/>
              <a:cs typeface="Arial"/>
            </a:endParaRPr>
          </a:p>
          <a:p>
            <a:pPr marL="40640" marR="13970" algn="just">
              <a:lnSpc>
                <a:spcPct val="100000"/>
              </a:lnSpc>
              <a:tabLst>
                <a:tab pos="556895" algn="l"/>
              </a:tabLst>
            </a:pPr>
            <a:r>
              <a:rPr lang="ru-RU" sz="1400" b="1" spc="-10" dirty="0" smtClean="0">
                <a:latin typeface="Arial"/>
                <a:cs typeface="Arial"/>
              </a:rPr>
              <a:t>    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10" y="123587"/>
            <a:ext cx="413650" cy="441673"/>
          </a:xfrm>
          <a:prstGeom prst="rect">
            <a:avLst/>
          </a:prstGeom>
          <a:noFill/>
          <a:effectLst>
            <a:glow rad="12700">
              <a:schemeClr val="tx1">
                <a:alpha val="22000"/>
              </a:schemeClr>
            </a:glow>
          </a:effectLst>
        </p:spPr>
      </p:pic>
      <p:sp>
        <p:nvSpPr>
          <p:cNvPr id="24" name="Овал 23"/>
          <p:cNvSpPr/>
          <p:nvPr/>
        </p:nvSpPr>
        <p:spPr>
          <a:xfrm>
            <a:off x="8692032" y="51180"/>
            <a:ext cx="396000" cy="396000"/>
          </a:xfrm>
          <a:prstGeom prst="ellipse">
            <a:avLst/>
          </a:prstGeom>
          <a:solidFill>
            <a:srgbClr val="BBE0E3">
              <a:lumMod val="50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rtlCol="0" anchor="ctr" anchorCtr="1"/>
          <a:lstStyle/>
          <a:p>
            <a:pPr algn="ctr" defTabSz="914400"/>
            <a:r>
              <a:rPr lang="ru-RU" b="1" kern="0" dirty="0" smtClean="0">
                <a:solidFill>
                  <a:srgbClr val="FFFFFF"/>
                </a:solidFill>
                <a:latin typeface="Arial"/>
              </a:rPr>
              <a:t>11</a:t>
            </a:r>
            <a:endParaRPr lang="ru-RU" b="1" kern="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389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qqq\Рабочий стол\Лошкарёв\п-к Лошкарев О.Г\Тренировки КС\Фото учений\russi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481" descr="Большая эмблема СК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23" y="267494"/>
            <a:ext cx="154934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2482"/>
          <p:cNvSpPr txBox="1">
            <a:spLocks noChangeArrowheads="1"/>
          </p:cNvSpPr>
          <p:nvPr/>
        </p:nvSpPr>
        <p:spPr bwMode="auto">
          <a:xfrm>
            <a:off x="6350" y="1435710"/>
            <a:ext cx="9144000" cy="14957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3600" dirty="0" smtClean="0">
              <a:solidFill>
                <a:srgbClr val="FFFF00"/>
              </a:solidFill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3600" dirty="0">
              <a:solidFill>
                <a:srgbClr val="FFFF00"/>
              </a:solidFill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 smtClean="0">
                <a:solidFill>
                  <a:srgbClr val="FFFF00"/>
                </a:solidFill>
                <a:cs typeface="Arial" charset="0"/>
              </a:rPr>
              <a:t>Доклад закончил</a:t>
            </a:r>
            <a:endParaRPr lang="ru-RU" altLang="ru-RU" sz="3600" dirty="0">
              <a:solidFill>
                <a:srgbClr val="FFFF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0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-17811" y="476364"/>
            <a:ext cx="9179297" cy="4678907"/>
            <a:chOff x="-6114" y="591213"/>
            <a:chExt cx="9159330" cy="629417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-2342" y="2636912"/>
              <a:ext cx="9141910" cy="4248212"/>
            </a:xfrm>
            <a:prstGeom prst="rect">
              <a:avLst/>
            </a:prstGeom>
            <a:gradFill>
              <a:gsLst>
                <a:gs pos="0">
                  <a:srgbClr val="FFFF99">
                    <a:alpha val="30000"/>
                    <a:lumMod val="60000"/>
                    <a:lumOff val="40000"/>
                  </a:srgbClr>
                </a:gs>
                <a:gs pos="49000">
                  <a:srgbClr val="FFFF99">
                    <a:lumMod val="14000"/>
                    <a:alpha val="0"/>
                  </a:srgbClr>
                </a:gs>
                <a:gs pos="100000">
                  <a:srgbClr val="0070C0">
                    <a:alpha val="0"/>
                  </a:srgbClr>
                </a:gs>
              </a:gsLst>
              <a:lin ang="30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0" dirty="0">
                <a:solidFill>
                  <a:prstClr val="white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  <p:pic>
          <p:nvPicPr>
            <p:cNvPr id="30" name="Picture 2" descr="\\SERVSHARE\share\4 управление\HOME\ТИМОФЕЕВ Е.О\1. Статистика\4. БТГР (4К)\Мониторинг\Оформление\Фоны\зачетЗЕЛ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67000" contrast="-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159"/>
            <a:stretch/>
          </p:blipFill>
          <p:spPr bwMode="auto">
            <a:xfrm>
              <a:off x="-4432" y="591214"/>
              <a:ext cx="9144000" cy="6293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D:\Docz\Слайды\Шаблоны\Фон-флаг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13" y="591214"/>
              <a:ext cx="9154546" cy="6293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4432" y="591213"/>
              <a:ext cx="9144000" cy="628147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90000"/>
                    <a:lumOff val="10000"/>
                    <a:alpha val="24000"/>
                  </a:schemeClr>
                </a:gs>
                <a:gs pos="35000">
                  <a:schemeClr val="accent5">
                    <a:lumMod val="60000"/>
                    <a:lumOff val="40000"/>
                    <a:alpha val="60000"/>
                  </a:schemeClr>
                </a:gs>
                <a:gs pos="100000">
                  <a:schemeClr val="accent5">
                    <a:tint val="15000"/>
                    <a:satMod val="350000"/>
                    <a:alpha val="1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 dirty="0">
                <a:solidFill>
                  <a:prstClr val="white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 rot="10800000">
              <a:off x="-6113" y="591213"/>
              <a:ext cx="9145681" cy="6279719"/>
            </a:xfrm>
            <a:prstGeom prst="rect">
              <a:avLst/>
            </a:prstGeom>
            <a:gradFill>
              <a:gsLst>
                <a:gs pos="21000">
                  <a:srgbClr val="385066">
                    <a:alpha val="20000"/>
                  </a:srgbClr>
                </a:gs>
                <a:gs pos="49000">
                  <a:srgbClr val="FFFF99">
                    <a:alpha val="0"/>
                  </a:srgbClr>
                </a:gs>
                <a:gs pos="100000">
                  <a:srgbClr val="0070C0">
                    <a:alpha val="0"/>
                  </a:srgbClr>
                </a:gs>
              </a:gsLst>
              <a:lin ang="30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0" dirty="0">
                <a:solidFill>
                  <a:prstClr val="white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-2913" y="4725015"/>
              <a:ext cx="9156129" cy="2147735"/>
            </a:xfrm>
            <a:prstGeom prst="rect">
              <a:avLst/>
            </a:prstGeom>
            <a:gradFill>
              <a:gsLst>
                <a:gs pos="0">
                  <a:srgbClr val="FFFF99">
                    <a:alpha val="30000"/>
                  </a:srgbClr>
                </a:gs>
                <a:gs pos="49000">
                  <a:srgbClr val="FFFF99">
                    <a:alpha val="10000"/>
                  </a:srgbClr>
                </a:gs>
                <a:gs pos="100000">
                  <a:srgbClr val="0070C0">
                    <a:alpha val="0"/>
                  </a:srgbClr>
                </a:gs>
              </a:gsLst>
              <a:lin ang="30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0" dirty="0">
                <a:solidFill>
                  <a:prstClr val="white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216" y="591214"/>
              <a:ext cx="9144000" cy="629417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90000"/>
                    <a:lumOff val="10000"/>
                    <a:alpha val="24000"/>
                  </a:schemeClr>
                </a:gs>
                <a:gs pos="35000">
                  <a:schemeClr val="accent5">
                    <a:lumMod val="60000"/>
                    <a:lumOff val="40000"/>
                    <a:alpha val="60000"/>
                  </a:schemeClr>
                </a:gs>
                <a:gs pos="100000">
                  <a:schemeClr val="accent5">
                    <a:tint val="15000"/>
                    <a:satMod val="350000"/>
                    <a:alpha val="1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 dirty="0">
                <a:solidFill>
                  <a:prstClr val="white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-6114" y="591214"/>
              <a:ext cx="9145682" cy="6294171"/>
            </a:xfrm>
            <a:prstGeom prst="rect">
              <a:avLst/>
            </a:prstGeom>
            <a:gradFill>
              <a:gsLst>
                <a:gs pos="0">
                  <a:srgbClr val="FFFF99">
                    <a:alpha val="30000"/>
                  </a:srgbClr>
                </a:gs>
                <a:gs pos="49000">
                  <a:srgbClr val="FFFF99">
                    <a:alpha val="10000"/>
                  </a:srgbClr>
                </a:gs>
                <a:gs pos="100000">
                  <a:srgbClr val="0070C0">
                    <a:alpha val="0"/>
                  </a:srgbClr>
                </a:gs>
              </a:gsLst>
              <a:lin ang="30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0" dirty="0">
                <a:solidFill>
                  <a:prstClr val="white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3832" y="447180"/>
            <a:ext cx="9140168" cy="4696320"/>
          </a:xfrm>
          <a:prstGeom prst="rect">
            <a:avLst/>
          </a:prstGeom>
          <a:pattFill prst="ltUpDiag">
            <a:fgClr>
              <a:schemeClr val="bg1"/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4193958" y="1216853"/>
            <a:ext cx="720080" cy="216000"/>
          </a:xfrm>
          <a:prstGeom prst="downArrow">
            <a:avLst/>
          </a:prstGeom>
          <a:solidFill>
            <a:srgbClr val="EC8904">
              <a:alpha val="2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Трапеция 34"/>
          <p:cNvSpPr/>
          <p:nvPr/>
        </p:nvSpPr>
        <p:spPr>
          <a:xfrm>
            <a:off x="845586" y="597709"/>
            <a:ext cx="7416824" cy="727144"/>
          </a:xfrm>
          <a:prstGeom prst="trapezoid">
            <a:avLst/>
          </a:prstGeom>
          <a:solidFill>
            <a:srgbClr val="EC8904">
              <a:alpha val="2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31750" h="6350" prst="coolSlant"/>
          </a:sp3d>
        </p:spPr>
        <p:txBody>
          <a:bodyPr lIns="0" tIns="0" rIns="0" bIns="0"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</a:t>
            </a:r>
            <a:br>
              <a:rPr lang="ru-RU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28 марта 1998 г. № 53-ФЗ </a:t>
            </a:r>
            <a:r>
              <a:rPr lang="ru-RU" sz="1400" kern="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 воинской обязанности и военной службе»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i="1" kern="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изменениями </a:t>
            </a:r>
            <a:r>
              <a:rPr lang="ru-RU" sz="1200" b="1" i="1" kern="0" spc="-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дополнениями от 24 сентября 2022 </a:t>
            </a:r>
            <a:r>
              <a:rPr lang="ru-RU" sz="1200" b="1" i="1" kern="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№ </a:t>
            </a:r>
            <a:r>
              <a:rPr lang="ru-RU" sz="1200" b="1" i="1" kern="0" spc="-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370-ФЗ) </a:t>
            </a:r>
            <a:endParaRPr lang="ru-RU" sz="1200" b="1" i="1" kern="0" spc="-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Трапеция 35"/>
          <p:cNvSpPr/>
          <p:nvPr/>
        </p:nvSpPr>
        <p:spPr>
          <a:xfrm>
            <a:off x="493756" y="1433426"/>
            <a:ext cx="8100000" cy="864000"/>
          </a:xfrm>
          <a:prstGeom prst="trapezoid">
            <a:avLst/>
          </a:prstGeom>
          <a:solidFill>
            <a:srgbClr val="92D050">
              <a:alpha val="2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31750" h="6350" prst="coolSlant"/>
          </a:sp3d>
        </p:spPr>
        <p:txBody>
          <a:bodyPr lIns="0" tIns="0" rIns="0" bIns="0"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 </a:t>
            </a:r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ПРЕЗИДЕНТА </a:t>
            </a:r>
            <a:r>
              <a:rPr lang="ru-RU" sz="14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</a:p>
          <a:p>
            <a:pPr algn="ctr" fontAlgn="base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</a:pPr>
            <a:r>
              <a:rPr lang="ru-RU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проведении специальной военной операции и комплектованию Вооруженных Сил Российской Федерации</a:t>
            </a:r>
            <a:endParaRPr lang="ru-RU" sz="12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51523" y="3025150"/>
            <a:ext cx="2232678" cy="1008000"/>
          </a:xfrm>
          <a:prstGeom prst="roundRect">
            <a:avLst>
              <a:gd name="adj" fmla="val 8277"/>
            </a:avLst>
          </a:prstGeom>
          <a:solidFill>
            <a:schemeClr val="accent1">
              <a:lumMod val="60000"/>
              <a:lumOff val="40000"/>
              <a:alpha val="29804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31750" h="6350" prst="coolSlant"/>
          </a:sp3d>
        </p:spPr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7 декабря 2015 г. № 730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Положения о пунктах отбора на военную службу по контракту»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771799" y="2885061"/>
            <a:ext cx="3150347" cy="1250694"/>
          </a:xfrm>
          <a:prstGeom prst="roundRect">
            <a:avLst>
              <a:gd name="adj" fmla="val 7110"/>
            </a:avLst>
          </a:prstGeom>
          <a:solidFill>
            <a:schemeClr val="accent4">
              <a:lumMod val="60000"/>
              <a:lumOff val="40000"/>
              <a:alpha val="29804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31750" h="6350" prst="coolSlant"/>
          </a:sp3d>
        </p:spPr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7 </a:t>
            </a:r>
            <a:r>
              <a:rPr lang="ru-RU" sz="1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июля 2020 </a:t>
            </a:r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№ </a:t>
            </a:r>
            <a:r>
              <a:rPr lang="ru-RU" sz="1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309</a:t>
            </a:r>
            <a:endParaRPr lang="ru-RU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</a:pPr>
            <a:r>
              <a:rPr lang="ru-RU" sz="1100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1100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комплектования Вооруженных Сил Российской Федерации солдатами (матросами), сержантами (старшинами), прапорщиками (мичманами), проходящими военную службу по контракту»</a:t>
            </a:r>
          </a:p>
        </p:txBody>
      </p:sp>
      <p:sp>
        <p:nvSpPr>
          <p:cNvPr id="41" name="Стрелка вниз 40"/>
          <p:cNvSpPr/>
          <p:nvPr/>
        </p:nvSpPr>
        <p:spPr>
          <a:xfrm>
            <a:off x="4193958" y="2311019"/>
            <a:ext cx="720080" cy="216000"/>
          </a:xfrm>
          <a:prstGeom prst="downArrow">
            <a:avLst/>
          </a:prstGeom>
          <a:solidFill>
            <a:srgbClr val="92D050">
              <a:alpha val="2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14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7164290" y="2877108"/>
            <a:ext cx="720080" cy="180000"/>
          </a:xfrm>
          <a:prstGeom prst="downArrow">
            <a:avLst/>
          </a:prstGeom>
          <a:solidFill>
            <a:schemeClr val="tx2">
              <a:lumMod val="60000"/>
              <a:lumOff val="40000"/>
              <a:alpha val="29804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14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9" y="3025150"/>
            <a:ext cx="2736303" cy="1008000"/>
          </a:xfrm>
          <a:prstGeom prst="roundRect">
            <a:avLst>
              <a:gd name="adj" fmla="val 8277"/>
            </a:avLst>
          </a:prstGeom>
          <a:solidFill>
            <a:schemeClr val="accent1">
              <a:lumMod val="60000"/>
              <a:lumOff val="40000"/>
              <a:alpha val="29804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31750" h="6350" prst="coolSlant"/>
          </a:sp3d>
        </p:spPr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6 апреля 2016 г. № 180</a:t>
            </a:r>
            <a:endParaRPr lang="ru-RU" sz="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</a:pPr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Положения о совместной комиссии пункта отбора на военную службу по контракту и военного комиссариата по отбору кандидатов поступающих на военную службу по контракту…»</a:t>
            </a:r>
            <a:endParaRPr lang="ru-RU" sz="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рапеция 12"/>
          <p:cNvSpPr/>
          <p:nvPr/>
        </p:nvSpPr>
        <p:spPr>
          <a:xfrm>
            <a:off x="323528" y="2525061"/>
            <a:ext cx="8460940" cy="360000"/>
          </a:xfrm>
          <a:prstGeom prst="trapezoid">
            <a:avLst/>
          </a:prstGeom>
          <a:solidFill>
            <a:schemeClr val="tx2">
              <a:lumMod val="60000"/>
              <a:lumOff val="40000"/>
              <a:alpha val="29804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31750" h="6350" prst="coolSlant"/>
          </a:sp3d>
        </p:spPr>
        <p:txBody>
          <a:bodyPr lIns="0" tIns="0" rIns="0" bIns="0"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ПРИКАЗЫ МИНИСТРА ОБОРОНЫ  РОССИЙСКОЙ ФЕДЕРАЦИИ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3960147" y="2877108"/>
            <a:ext cx="720080" cy="180000"/>
          </a:xfrm>
          <a:prstGeom prst="downArrow">
            <a:avLst/>
          </a:prstGeom>
          <a:solidFill>
            <a:schemeClr val="tx2">
              <a:lumMod val="60000"/>
              <a:lumOff val="40000"/>
              <a:alpha val="29804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14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007822" y="2877108"/>
            <a:ext cx="720080" cy="180000"/>
          </a:xfrm>
          <a:prstGeom prst="downArrow">
            <a:avLst/>
          </a:prstGeom>
          <a:solidFill>
            <a:schemeClr val="tx2">
              <a:lumMod val="60000"/>
              <a:lumOff val="40000"/>
              <a:alpha val="29804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14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5552" y="4261889"/>
            <a:ext cx="4144635" cy="754005"/>
          </a:xfrm>
          <a:prstGeom prst="roundRect">
            <a:avLst>
              <a:gd name="adj" fmla="val 8277"/>
            </a:avLst>
          </a:prstGeom>
          <a:solidFill>
            <a:schemeClr val="bg1">
              <a:lumMod val="75000"/>
              <a:alpha val="29804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31750" h="6350" prst="coolSlant"/>
          </a:sp3d>
        </p:spPr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воинских должностей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солдат (матросов), сержантов (старшин), подлежащих замещению военнослужащими, проходящими военную службу по контракту </a:t>
            </a:r>
            <a:endParaRPr lang="ru-RU" sz="7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53999" y="4256146"/>
            <a:ext cx="4414423" cy="754005"/>
          </a:xfrm>
          <a:prstGeom prst="roundRect">
            <a:avLst>
              <a:gd name="adj" fmla="val 8277"/>
            </a:avLst>
          </a:prstGeom>
          <a:solidFill>
            <a:schemeClr val="bg1">
              <a:lumMod val="75000"/>
              <a:alpha val="29804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31750" h="6350" prst="coolSlant"/>
          </a:sp3d>
        </p:spPr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на отбор кандидатов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поступления на военную службу по контракту на воинские должности, подлежащие замещению солдатами (матросами), сержантами (старшинами), прапорщиками (мичманами) </a:t>
            </a:r>
            <a:endParaRPr lang="ru-RU" sz="7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2915770" y="4027755"/>
            <a:ext cx="720080" cy="216000"/>
          </a:xfrm>
          <a:prstGeom prst="downArrow">
            <a:avLst/>
          </a:prstGeom>
          <a:solidFill>
            <a:schemeClr val="accent4">
              <a:lumMod val="60000"/>
              <a:lumOff val="40000"/>
              <a:alpha val="29804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1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838980" y="4027755"/>
            <a:ext cx="720080" cy="216000"/>
          </a:xfrm>
          <a:prstGeom prst="downArrow">
            <a:avLst/>
          </a:prstGeom>
          <a:solidFill>
            <a:schemeClr val="accent4">
              <a:lumMod val="60000"/>
              <a:lumOff val="40000"/>
              <a:alpha val="29804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1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9664" y="-1413898"/>
            <a:ext cx="7497667" cy="416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914400">
              <a:lnSpc>
                <a:spcPct val="80000"/>
              </a:lnSpc>
              <a:defRPr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19664" y="-1413898"/>
            <a:ext cx="7497667" cy="416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914400">
              <a:lnSpc>
                <a:spcPct val="80000"/>
              </a:lnSpc>
              <a:defRPr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-324" y="-4395"/>
            <a:ext cx="9144324" cy="539750"/>
          </a:xfrm>
          <a:prstGeom prst="rect">
            <a:avLst/>
          </a:prstGeom>
          <a:gradFill flip="none" rotWithShape="1">
            <a:gsLst>
              <a:gs pos="0">
                <a:srgbClr val="333399">
                  <a:lumMod val="75000"/>
                </a:srgbClr>
              </a:gs>
              <a:gs pos="84000">
                <a:srgbClr val="262673"/>
              </a:gs>
              <a:gs pos="90000">
                <a:srgbClr val="333399">
                  <a:lumMod val="75000"/>
                </a:srgbClr>
              </a:gs>
            </a:gsLst>
            <a:lin ang="10800000" scaled="1"/>
            <a:tileRect/>
          </a:gradFill>
          <a:ln w="76200" algn="ctr">
            <a:noFill/>
            <a:miter lim="800000"/>
            <a:headEnd/>
            <a:tailEnd/>
          </a:ln>
        </p:spPr>
        <p:txBody>
          <a:bodyPr lIns="65537" tIns="32770" rIns="65537" bIns="32770" anchor="ctr"/>
          <a:lstStyle>
            <a:lvl1pPr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ru-RU" altLang="ru-RU" sz="1400" b="1" kern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НОРМАТИВНАЯ ПРАВОВАЯ БАЗА СИСТЕМЫ КОМПЛЕКТОВАНИЯ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ru-RU" altLang="ru-RU" sz="1400" b="1" kern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ВООРУЖЕННЫХ СИЛ ВОЕННОСЛУЖАЩИМИ ПО КОНТРАКТУ</a:t>
            </a:r>
          </a:p>
        </p:txBody>
      </p:sp>
      <p:sp>
        <p:nvSpPr>
          <p:cNvPr id="28" name="Овал 27"/>
          <p:cNvSpPr/>
          <p:nvPr/>
        </p:nvSpPr>
        <p:spPr>
          <a:xfrm>
            <a:off x="8692032" y="51180"/>
            <a:ext cx="396000" cy="396000"/>
          </a:xfrm>
          <a:prstGeom prst="ellipse">
            <a:avLst/>
          </a:prstGeom>
          <a:solidFill>
            <a:srgbClr val="BBE0E3">
              <a:lumMod val="50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rtlCol="0" anchor="ctr" anchorCtr="1"/>
          <a:lstStyle/>
          <a:p>
            <a:pPr algn="ctr"/>
            <a:r>
              <a:rPr lang="ru-RU" b="1" kern="0" dirty="0" smtClean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6" y="38409"/>
            <a:ext cx="372478" cy="441673"/>
          </a:xfrm>
          <a:prstGeom prst="rect">
            <a:avLst/>
          </a:prstGeom>
          <a:noFill/>
          <a:effectLst>
            <a:glow rad="12700">
              <a:schemeClr val="tx1">
                <a:alpha val="2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9326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0"/>
          <p:cNvGrpSpPr/>
          <p:nvPr/>
        </p:nvGrpSpPr>
        <p:grpSpPr>
          <a:xfrm>
            <a:off x="-6114" y="636676"/>
            <a:ext cx="9159330" cy="4527363"/>
            <a:chOff x="-6114" y="591213"/>
            <a:chExt cx="9159330" cy="6294172"/>
          </a:xfrm>
        </p:grpSpPr>
        <p:pic>
          <p:nvPicPr>
            <p:cNvPr id="42" name="Picture 2" descr="\\SERVSHARE\share\4 управление\HOME\ТИМОФЕЕВ Е.О\1. Статистика\4. БТГР (4К)\Мониторинг\Оформление\Фоны\зачетЗЕЛ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67000" contrast="-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159"/>
            <a:stretch/>
          </p:blipFill>
          <p:spPr bwMode="auto">
            <a:xfrm>
              <a:off x="-4432" y="591214"/>
              <a:ext cx="9144000" cy="6293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D:\Docz\Слайды\Шаблоны\Фон-флаг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13" y="591214"/>
              <a:ext cx="9154546" cy="6293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Прямоугольник 66"/>
            <p:cNvSpPr/>
            <p:nvPr/>
          </p:nvSpPr>
          <p:spPr>
            <a:xfrm>
              <a:off x="4432" y="591213"/>
              <a:ext cx="9144000" cy="628147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90000"/>
                    <a:lumOff val="10000"/>
                    <a:alpha val="24000"/>
                  </a:schemeClr>
                </a:gs>
                <a:gs pos="35000">
                  <a:schemeClr val="accent5">
                    <a:lumMod val="60000"/>
                    <a:lumOff val="40000"/>
                    <a:alpha val="60000"/>
                  </a:schemeClr>
                </a:gs>
                <a:gs pos="100000">
                  <a:schemeClr val="accent5">
                    <a:tint val="15000"/>
                    <a:satMod val="350000"/>
                    <a:alpha val="1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 dirty="0">
                <a:solidFill>
                  <a:prstClr val="white"/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 rot="10800000">
              <a:off x="-6113" y="591213"/>
              <a:ext cx="9145681" cy="6279719"/>
            </a:xfrm>
            <a:prstGeom prst="rect">
              <a:avLst/>
            </a:prstGeom>
            <a:gradFill>
              <a:gsLst>
                <a:gs pos="21000">
                  <a:srgbClr val="385066">
                    <a:alpha val="20000"/>
                  </a:srgbClr>
                </a:gs>
                <a:gs pos="49000">
                  <a:srgbClr val="FFFF99">
                    <a:alpha val="0"/>
                  </a:srgbClr>
                </a:gs>
                <a:gs pos="100000">
                  <a:srgbClr val="0070C0">
                    <a:alpha val="0"/>
                  </a:srgbClr>
                </a:gs>
              </a:gsLst>
              <a:lin ang="30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0" dirty="0">
                <a:solidFill>
                  <a:prstClr val="white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-2913" y="4725015"/>
              <a:ext cx="9156129" cy="2147735"/>
            </a:xfrm>
            <a:prstGeom prst="rect">
              <a:avLst/>
            </a:prstGeom>
            <a:gradFill>
              <a:gsLst>
                <a:gs pos="0">
                  <a:srgbClr val="FFFF99">
                    <a:alpha val="30000"/>
                  </a:srgbClr>
                </a:gs>
                <a:gs pos="49000">
                  <a:srgbClr val="FFFF99">
                    <a:alpha val="10000"/>
                  </a:srgbClr>
                </a:gs>
                <a:gs pos="100000">
                  <a:srgbClr val="0070C0">
                    <a:alpha val="0"/>
                  </a:srgbClr>
                </a:gs>
              </a:gsLst>
              <a:lin ang="30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0" dirty="0">
                <a:solidFill>
                  <a:prstClr val="white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9216" y="591214"/>
              <a:ext cx="9144000" cy="629417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90000"/>
                    <a:lumOff val="10000"/>
                    <a:alpha val="24000"/>
                  </a:schemeClr>
                </a:gs>
                <a:gs pos="35000">
                  <a:schemeClr val="accent5">
                    <a:lumMod val="60000"/>
                    <a:lumOff val="40000"/>
                    <a:alpha val="60000"/>
                  </a:schemeClr>
                </a:gs>
                <a:gs pos="100000">
                  <a:schemeClr val="accent5">
                    <a:tint val="15000"/>
                    <a:satMod val="350000"/>
                    <a:alpha val="1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 dirty="0">
                <a:solidFill>
                  <a:prstClr val="white"/>
                </a:solidFill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-6114" y="591214"/>
              <a:ext cx="9145682" cy="6294171"/>
            </a:xfrm>
            <a:prstGeom prst="rect">
              <a:avLst/>
            </a:prstGeom>
            <a:gradFill>
              <a:gsLst>
                <a:gs pos="0">
                  <a:srgbClr val="FFFF99">
                    <a:alpha val="30000"/>
                  </a:srgbClr>
                </a:gs>
                <a:gs pos="49000">
                  <a:srgbClr val="FFFF99">
                    <a:alpha val="10000"/>
                  </a:srgbClr>
                </a:gs>
                <a:gs pos="100000">
                  <a:srgbClr val="0070C0">
                    <a:alpha val="0"/>
                  </a:srgbClr>
                </a:gs>
              </a:gsLst>
              <a:lin ang="30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0" dirty="0">
                <a:solidFill>
                  <a:prstClr val="white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-2342" y="2636912"/>
              <a:ext cx="9141910" cy="4248212"/>
            </a:xfrm>
            <a:prstGeom prst="rect">
              <a:avLst/>
            </a:prstGeom>
            <a:gradFill>
              <a:gsLst>
                <a:gs pos="0">
                  <a:srgbClr val="FFFF99">
                    <a:alpha val="30000"/>
                    <a:lumMod val="60000"/>
                    <a:lumOff val="40000"/>
                  </a:srgbClr>
                </a:gs>
                <a:gs pos="49000">
                  <a:srgbClr val="FFFF99">
                    <a:lumMod val="14000"/>
                    <a:alpha val="0"/>
                  </a:srgbClr>
                </a:gs>
                <a:gs pos="100000">
                  <a:srgbClr val="0070C0">
                    <a:alpha val="0"/>
                  </a:srgbClr>
                </a:gs>
              </a:gsLst>
              <a:lin ang="30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0" dirty="0">
                <a:solidFill>
                  <a:prstClr val="white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40"/>
          <p:cNvSpPr txBox="1"/>
          <p:nvPr/>
        </p:nvSpPr>
        <p:spPr>
          <a:xfrm>
            <a:off x="-15218" y="538060"/>
            <a:ext cx="9180000" cy="80955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spc="-40" dirty="0" smtClean="0">
                <a:solidFill>
                  <a:srgbClr val="DB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Контракты могут заключать граждане, пребывающие и не пребывающие в запасе, в возрасте от 18 до 60 лет, а также иностранные граждане </a:t>
            </a:r>
            <a:r>
              <a:rPr lang="ru-RU" sz="1400" b="1" spc="-40" dirty="0">
                <a:solidFill>
                  <a:srgbClr val="DB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spc="-40" dirty="0" smtClean="0">
                <a:solidFill>
                  <a:srgbClr val="DB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 </a:t>
            </a:r>
            <a:r>
              <a:rPr lang="ru-RU" sz="1400" b="1" spc="-40" dirty="0">
                <a:solidFill>
                  <a:srgbClr val="DB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гражданства, </a:t>
            </a:r>
            <a:r>
              <a:rPr lang="ru-RU" sz="1400" b="1" spc="-40" dirty="0" smtClean="0">
                <a:solidFill>
                  <a:srgbClr val="DB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прибывшие </a:t>
            </a:r>
            <a:r>
              <a:rPr lang="ru-RU" sz="1400" b="1" spc="-40" dirty="0">
                <a:solidFill>
                  <a:srgbClr val="DB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spc="-40" dirty="0" smtClean="0">
                <a:solidFill>
                  <a:srgbClr val="DB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поставленные </a:t>
            </a:r>
            <a:r>
              <a:rPr lang="ru-RU" sz="1400" b="1" spc="-40" dirty="0">
                <a:solidFill>
                  <a:srgbClr val="DB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миграционный учет на территории Волгоградской </a:t>
            </a:r>
            <a:r>
              <a:rPr lang="ru-RU" sz="1400" b="1" spc="-40" dirty="0" smtClean="0">
                <a:solidFill>
                  <a:srgbClr val="DB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ru-RU" sz="1400" i="1" spc="-40" dirty="0">
              <a:solidFill>
                <a:srgbClr val="DBD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33"/>
          <p:cNvGrpSpPr/>
          <p:nvPr/>
        </p:nvGrpSpPr>
        <p:grpSpPr>
          <a:xfrm>
            <a:off x="6012160" y="1397099"/>
            <a:ext cx="3048000" cy="3048000"/>
            <a:chOff x="3108176" y="1563638"/>
            <a:chExt cx="3048000" cy="3048000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08176" y="1563638"/>
              <a:ext cx="304800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 rot="1839114">
              <a:off x="3763949" y="2046067"/>
              <a:ext cx="1900070" cy="168086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302528"/>
                </a:avLst>
              </a:prstTxWarp>
              <a:spAutoFit/>
            </a:bodyPr>
            <a:lstStyle/>
            <a:p>
              <a:pPr algn="ctr" defTabSz="914296"/>
              <a:r>
                <a:rPr lang="ru-RU" sz="11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МУНИЦИПАЛЬНЫЕ ОБРАЗОВАНИЯ</a:t>
              </a:r>
              <a:endPara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8118871">
              <a:off x="4170293" y="3005716"/>
              <a:ext cx="1504822" cy="104875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914296"/>
              <a:r>
                <a:rPr lang="ru-RU" sz="11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ПУНКТ ОТБОРА</a:t>
              </a:r>
              <a:endPara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15137800">
              <a:off x="3294921" y="2692232"/>
              <a:ext cx="1730310" cy="104875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43442"/>
                </a:avLst>
              </a:prstTxWarp>
              <a:spAutoFit/>
            </a:bodyPr>
            <a:lstStyle/>
            <a:p>
              <a:pPr algn="ctr" defTabSz="914296"/>
              <a:r>
                <a:rPr lang="ru-RU" sz="11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ВОЕННЫЙ  КОМИССАРИАТ</a:t>
              </a:r>
              <a:endPara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43"/>
          <p:cNvGrpSpPr/>
          <p:nvPr/>
        </p:nvGrpSpPr>
        <p:grpSpPr>
          <a:xfrm>
            <a:off x="2543412" y="1419622"/>
            <a:ext cx="3475043" cy="593977"/>
            <a:chOff x="107380" y="1896937"/>
            <a:chExt cx="3475043" cy="593977"/>
          </a:xfrm>
        </p:grpSpPr>
        <p:grpSp>
          <p:nvGrpSpPr>
            <p:cNvPr id="11" name="Группа 44"/>
            <p:cNvGrpSpPr/>
            <p:nvPr/>
          </p:nvGrpSpPr>
          <p:grpSpPr>
            <a:xfrm>
              <a:off x="108022" y="1941184"/>
              <a:ext cx="3474401" cy="549730"/>
              <a:chOff x="152443" y="1442864"/>
              <a:chExt cx="3474401" cy="258003"/>
            </a:xfrm>
          </p:grpSpPr>
          <p:sp>
            <p:nvSpPr>
              <p:cNvPr id="47" name="Пятиугольник 46"/>
              <p:cNvSpPr/>
              <p:nvPr/>
            </p:nvSpPr>
            <p:spPr>
              <a:xfrm>
                <a:off x="152443" y="1442864"/>
                <a:ext cx="3474401" cy="253437"/>
              </a:xfrm>
              <a:prstGeom prst="homePlate">
                <a:avLst>
                  <a:gd name="adj" fmla="val 31079"/>
                </a:avLst>
              </a:prstGeom>
              <a:gradFill>
                <a:gsLst>
                  <a:gs pos="52000">
                    <a:srgbClr val="11B774"/>
                  </a:gs>
                  <a:gs pos="0">
                    <a:srgbClr val="0FA064"/>
                  </a:gs>
                  <a:gs pos="98000">
                    <a:srgbClr val="12C47C"/>
                  </a:gs>
                </a:gsLst>
                <a:lin ang="16200000" scaled="1"/>
              </a:gradFill>
              <a:ln w="12700" cap="flat" cmpd="sng" algn="ctr">
                <a:gradFill flip="none" rotWithShape="1">
                  <a:gsLst>
                    <a:gs pos="600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6200000" scaled="1"/>
                  <a:tileRect/>
                </a:gra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ru-RU" sz="1800" kern="0" dirty="0" smtClean="0">
                  <a:solidFill>
                    <a:prstClr val="white"/>
                  </a:solidFill>
                  <a:latin typeface="Palatino Linotype"/>
                  <a:cs typeface="Arial" panose="020B0604020202020204" pitchFamily="34" charset="0"/>
                </a:endParaRPr>
              </a:p>
            </p:txBody>
          </p:sp>
          <p:sp>
            <p:nvSpPr>
              <p:cNvPr id="48" name="Нашивка 47"/>
              <p:cNvSpPr/>
              <p:nvPr/>
            </p:nvSpPr>
            <p:spPr>
              <a:xfrm>
                <a:off x="3091783" y="1447430"/>
                <a:ext cx="333173" cy="253437"/>
              </a:xfrm>
              <a:prstGeom prst="chevron">
                <a:avLst>
                  <a:gd name="adj" fmla="val 61740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ru-RU" sz="1800" kern="0" dirty="0" smtClean="0">
                  <a:solidFill>
                    <a:prstClr val="white"/>
                  </a:solidFill>
                  <a:latin typeface="Palatino Linotype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Прямоугольник 45"/>
            <p:cNvSpPr/>
            <p:nvPr/>
          </p:nvSpPr>
          <p:spPr>
            <a:xfrm>
              <a:off x="107380" y="1896937"/>
              <a:ext cx="295126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79252"/>
              <a:endParaRPr lang="ru-RU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Группа 48"/>
          <p:cNvGrpSpPr/>
          <p:nvPr/>
        </p:nvGrpSpPr>
        <p:grpSpPr>
          <a:xfrm>
            <a:off x="2541030" y="3236806"/>
            <a:ext cx="3464611" cy="584775"/>
            <a:chOff x="2565967" y="3448785"/>
            <a:chExt cx="3474757" cy="584775"/>
          </a:xfrm>
        </p:grpSpPr>
        <p:sp>
          <p:nvSpPr>
            <p:cNvPr id="50" name="Пятиугольник 49"/>
            <p:cNvSpPr/>
            <p:nvPr/>
          </p:nvSpPr>
          <p:spPr>
            <a:xfrm>
              <a:off x="2572168" y="3480994"/>
              <a:ext cx="3468556" cy="540000"/>
            </a:xfrm>
            <a:prstGeom prst="homePlate">
              <a:avLst>
                <a:gd name="adj" fmla="val 31079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gradFill flip="none" rotWithShape="1">
                <a:gsLst>
                  <a:gs pos="600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  <a:latin typeface="Palatino Linotype"/>
                <a:cs typeface="Arial" panose="020B0604020202020204" pitchFamily="34" charset="0"/>
              </a:endParaRPr>
            </a:p>
          </p:txBody>
        </p:sp>
        <p:sp>
          <p:nvSpPr>
            <p:cNvPr id="51" name="Нашивка 50"/>
            <p:cNvSpPr/>
            <p:nvPr/>
          </p:nvSpPr>
          <p:spPr>
            <a:xfrm>
              <a:off x="5542340" y="3540340"/>
              <a:ext cx="318464" cy="454335"/>
            </a:xfrm>
            <a:prstGeom prst="chevron">
              <a:avLst>
                <a:gd name="adj" fmla="val 61740"/>
              </a:avLst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16200000" scaled="1"/>
              <a:tileRect/>
            </a:gra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  <a:latin typeface="Palatino Linotype"/>
                <a:cs typeface="Arial" panose="020B0604020202020204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565967" y="3448785"/>
              <a:ext cx="29512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79252"/>
              <a:r>
                <a:rPr lang="ru-RU" sz="1600" b="1" kern="0" dirty="0" smtClean="0">
                  <a:solidFill>
                    <a:srgbClr val="4F81BD">
                      <a:lumMod val="20000"/>
                      <a:lumOff val="80000"/>
                    </a:srgbClr>
                  </a:solidFill>
                  <a:latin typeface="Arial" pitchFamily="34" charset="0"/>
                  <a:cs typeface="Arial" pitchFamily="34" charset="0"/>
                </a:rPr>
                <a:t>Организация</a:t>
              </a:r>
            </a:p>
            <a:p>
              <a:pPr algn="ctr" defTabSz="779252"/>
              <a:r>
                <a:rPr lang="ru-RU" sz="1600" b="1" kern="0" dirty="0" smtClean="0">
                  <a:solidFill>
                    <a:srgbClr val="4F81BD">
                      <a:lumMod val="20000"/>
                      <a:lumOff val="80000"/>
                    </a:srgbClr>
                  </a:solidFill>
                  <a:latin typeface="Arial" pitchFamily="34" charset="0"/>
                  <a:cs typeface="Arial" pitchFamily="34" charset="0"/>
                </a:rPr>
                <a:t>мероприятий отбора</a:t>
              </a:r>
              <a:endPara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Группа 52"/>
          <p:cNvGrpSpPr/>
          <p:nvPr/>
        </p:nvGrpSpPr>
        <p:grpSpPr>
          <a:xfrm>
            <a:off x="2483768" y="3795886"/>
            <a:ext cx="3594973" cy="830997"/>
            <a:chOff x="-12550" y="1915488"/>
            <a:chExt cx="3594973" cy="830997"/>
          </a:xfrm>
        </p:grpSpPr>
        <p:grpSp>
          <p:nvGrpSpPr>
            <p:cNvPr id="14" name="Группа 53"/>
            <p:cNvGrpSpPr/>
            <p:nvPr/>
          </p:nvGrpSpPr>
          <p:grpSpPr>
            <a:xfrm>
              <a:off x="47736" y="1941183"/>
              <a:ext cx="3534687" cy="803915"/>
              <a:chOff x="92157" y="1442864"/>
              <a:chExt cx="3534687" cy="377299"/>
            </a:xfrm>
          </p:grpSpPr>
          <p:sp>
            <p:nvSpPr>
              <p:cNvPr id="56" name="Пятиугольник 55"/>
              <p:cNvSpPr/>
              <p:nvPr/>
            </p:nvSpPr>
            <p:spPr>
              <a:xfrm>
                <a:off x="92157" y="1442864"/>
                <a:ext cx="3534687" cy="377299"/>
              </a:xfrm>
              <a:prstGeom prst="homePlate">
                <a:avLst>
                  <a:gd name="adj" fmla="val 31079"/>
                </a:avLst>
              </a:prstGeom>
              <a:gradFill flip="none" rotWithShape="1">
                <a:gsLst>
                  <a:gs pos="0">
                    <a:srgbClr val="FF4343"/>
                  </a:gs>
                  <a:gs pos="50000">
                    <a:srgbClr val="FF0909"/>
                  </a:gs>
                  <a:gs pos="100000">
                    <a:srgbClr val="FF4B4B"/>
                  </a:gs>
                </a:gsLst>
                <a:lin ang="16200000" scaled="1"/>
                <a:tileRect/>
              </a:gradFill>
              <a:ln w="12700" cap="flat" cmpd="sng" algn="ctr">
                <a:gradFill flip="none" rotWithShape="1">
                  <a:gsLst>
                    <a:gs pos="600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6200000" scaled="1"/>
                  <a:tileRect/>
                </a:gra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ru-RU" sz="1800" kern="0" dirty="0" smtClean="0">
                  <a:solidFill>
                    <a:prstClr val="white"/>
                  </a:solidFill>
                  <a:latin typeface="Palatino Linotype"/>
                  <a:cs typeface="Arial" panose="020B0604020202020204" pitchFamily="34" charset="0"/>
                </a:endParaRPr>
              </a:p>
            </p:txBody>
          </p:sp>
          <p:sp>
            <p:nvSpPr>
              <p:cNvPr id="57" name="Нашивка 56"/>
              <p:cNvSpPr/>
              <p:nvPr/>
            </p:nvSpPr>
            <p:spPr>
              <a:xfrm>
                <a:off x="3091783" y="1504795"/>
                <a:ext cx="333173" cy="253437"/>
              </a:xfrm>
              <a:prstGeom prst="chevron">
                <a:avLst>
                  <a:gd name="adj" fmla="val 61740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ru-RU" sz="1800" kern="0" dirty="0" smtClean="0">
                  <a:solidFill>
                    <a:prstClr val="white"/>
                  </a:solidFill>
                  <a:latin typeface="Palatino Linotype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5" name="Прямоугольник 54"/>
            <p:cNvSpPr/>
            <p:nvPr/>
          </p:nvSpPr>
          <p:spPr>
            <a:xfrm>
              <a:off x="-12550" y="1915488"/>
              <a:ext cx="31271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79252"/>
              <a:r>
                <a:rPr lang="ru-RU" sz="1600" b="1" kern="0" dirty="0" smtClean="0">
                  <a:solidFill>
                    <a:srgbClr val="C0504D">
                      <a:lumMod val="20000"/>
                      <a:lumOff val="80000"/>
                    </a:srgbClr>
                  </a:solidFill>
                  <a:latin typeface="Arial" pitchFamily="34" charset="0"/>
                  <a:cs typeface="Arial" pitchFamily="34" charset="0"/>
                </a:rPr>
                <a:t>Издание приказа КВВО, заключение конракта в войсковой части</a:t>
              </a:r>
              <a:endPara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Группа 57"/>
          <p:cNvGrpSpPr/>
          <p:nvPr/>
        </p:nvGrpSpPr>
        <p:grpSpPr>
          <a:xfrm>
            <a:off x="2358412" y="2040053"/>
            <a:ext cx="3653749" cy="1385812"/>
            <a:chOff x="2358412" y="2250930"/>
            <a:chExt cx="3653749" cy="1385812"/>
          </a:xfrm>
        </p:grpSpPr>
        <p:sp>
          <p:nvSpPr>
            <p:cNvPr id="59" name="Пятиугольник 58"/>
            <p:cNvSpPr/>
            <p:nvPr/>
          </p:nvSpPr>
          <p:spPr>
            <a:xfrm>
              <a:off x="2544054" y="2250930"/>
              <a:ext cx="3468107" cy="1188000"/>
            </a:xfrm>
            <a:prstGeom prst="homePlate">
              <a:avLst>
                <a:gd name="adj" fmla="val 31079"/>
              </a:avLst>
            </a:prstGeom>
            <a:gradFill flip="none" rotWithShape="1">
              <a:gsLst>
                <a:gs pos="0">
                  <a:srgbClr val="DBD600"/>
                </a:gs>
                <a:gs pos="50000">
                  <a:srgbClr val="DBD600"/>
                </a:gs>
                <a:gs pos="100000">
                  <a:srgbClr val="DBD600"/>
                </a:gs>
              </a:gsLst>
              <a:lin ang="16200000" scaled="1"/>
              <a:tileRect/>
            </a:gradFill>
            <a:ln w="12700" cap="flat" cmpd="sng" algn="ctr">
              <a:gradFill flip="none" rotWithShape="1">
                <a:gsLst>
                  <a:gs pos="600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  <a:latin typeface="Palatino Linotype"/>
                <a:cs typeface="Arial" panose="020B0604020202020204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358412" y="2313303"/>
              <a:ext cx="335185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79252"/>
              <a:r>
                <a:rPr lang="ru-RU" sz="1600" b="1" kern="0" dirty="0" smtClean="0">
                  <a:solidFill>
                    <a:srgbClr val="002060"/>
                  </a:solidFill>
                  <a:latin typeface="Arial" pitchFamily="34" charset="0"/>
                  <a:cs typeface="Arial" panose="020B0604020202020204" pitchFamily="34" charset="0"/>
                </a:rPr>
                <a:t>Подготовка списков и направление потенциальных кандидатов в военный комиссариат и пункт отбора</a:t>
              </a:r>
              <a:endParaRPr lang="ru-RU" sz="12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ctr" defTabSz="779252"/>
              <a:endParaRPr lang="ru-RU" sz="16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Нашивка 60"/>
            <p:cNvSpPr/>
            <p:nvPr/>
          </p:nvSpPr>
          <p:spPr>
            <a:xfrm>
              <a:off x="5483395" y="2408798"/>
              <a:ext cx="344454" cy="872264"/>
            </a:xfrm>
            <a:prstGeom prst="chevron">
              <a:avLst>
                <a:gd name="adj" fmla="val 61740"/>
              </a:avLst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16200000" scaled="1"/>
              <a:tileRect/>
            </a:gra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sz="1800" kern="0" dirty="0" smtClean="0">
                <a:solidFill>
                  <a:prstClr val="white"/>
                </a:solidFill>
                <a:latin typeface="Palatino Linotype"/>
                <a:cs typeface="Arial" panose="020B0604020202020204" pitchFamily="34" charset="0"/>
              </a:endParaRPr>
            </a:p>
          </p:txBody>
        </p:sp>
      </p:grpSp>
      <p:pic>
        <p:nvPicPr>
          <p:cNvPr id="62" name="Picture 2"/>
          <p:cNvPicPr preferRelativeResize="0">
            <a:picLocks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V="1">
            <a:off x="6669202" y="2040053"/>
            <a:ext cx="1728000" cy="1728000"/>
          </a:xfrm>
          <a:prstGeom prst="ellips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6" name="Группа 4"/>
          <p:cNvGrpSpPr/>
          <p:nvPr/>
        </p:nvGrpSpPr>
        <p:grpSpPr>
          <a:xfrm>
            <a:off x="35378" y="1467504"/>
            <a:ext cx="2428655" cy="2981684"/>
            <a:chOff x="6803" y="1539511"/>
            <a:chExt cx="2428655" cy="3336495"/>
          </a:xfrm>
        </p:grpSpPr>
        <p:sp>
          <p:nvSpPr>
            <p:cNvPr id="65" name="Нашивка 64"/>
            <p:cNvSpPr/>
            <p:nvPr/>
          </p:nvSpPr>
          <p:spPr>
            <a:xfrm>
              <a:off x="6803" y="1539511"/>
              <a:ext cx="2428655" cy="3336495"/>
            </a:xfrm>
            <a:prstGeom prst="chevron">
              <a:avLst>
                <a:gd name="adj" fmla="val 12208"/>
              </a:avLst>
            </a:prstGeom>
            <a:gradFill flip="none" rotWithShape="1">
              <a:gsLst>
                <a:gs pos="53350">
                  <a:schemeClr val="bg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6"/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006" y="1585199"/>
              <a:ext cx="2160240" cy="3171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algn="ctr"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algn="ctr"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8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Работа организована</a:t>
              </a:r>
            </a:p>
            <a:p>
              <a:pPr algn="ctr"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8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в соответствии</a:t>
              </a:r>
            </a:p>
            <a:p>
              <a:pPr algn="ctr"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8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 Решением</a:t>
              </a:r>
            </a:p>
            <a:p>
              <a:pPr algn="ctr"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8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Президента Российской Федерации </a:t>
              </a:r>
              <a:r>
                <a:rPr lang="ru-RU" sz="18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по увеличению численности ВС РФ</a:t>
              </a:r>
              <a:endPara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953" y="3386548"/>
              <a:ext cx="2304256" cy="378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 i="1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1737395" y="143064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779252"/>
            <a:r>
              <a:rPr lang="ru-RU" sz="1600" b="1" kern="0" dirty="0" smtClean="0">
                <a:solidFill>
                  <a:prstClr val="white"/>
                </a:solidFill>
                <a:latin typeface="Arial" pitchFamily="34" charset="0"/>
                <a:cs typeface="Arial" panose="020B0604020202020204" pitchFamily="34" charset="0"/>
              </a:rPr>
              <a:t>Агитационно-</a:t>
            </a:r>
            <a:br>
              <a:rPr lang="ru-RU" sz="1600" b="1" kern="0" dirty="0" smtClean="0">
                <a:solidFill>
                  <a:prstClr val="white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ru-RU" sz="1600" b="1" kern="0" dirty="0" smtClean="0">
                <a:solidFill>
                  <a:prstClr val="white"/>
                </a:solidFill>
                <a:latin typeface="Arial" pitchFamily="34" charset="0"/>
                <a:cs typeface="Arial" panose="020B0604020202020204" pitchFamily="34" charset="0"/>
              </a:rPr>
              <a:t>разъяснительная работа</a:t>
            </a:r>
            <a:endParaRPr lang="ru-RU" sz="1600" b="1" kern="0" dirty="0">
              <a:solidFill>
                <a:prstClr val="white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4"/>
          <p:cNvSpPr>
            <a:spLocks noChangeArrowheads="1"/>
          </p:cNvSpPr>
          <p:nvPr/>
        </p:nvSpPr>
        <p:spPr bwMode="auto">
          <a:xfrm>
            <a:off x="-324" y="-4395"/>
            <a:ext cx="9144324" cy="539750"/>
          </a:xfrm>
          <a:prstGeom prst="rect">
            <a:avLst/>
          </a:prstGeom>
          <a:gradFill flip="none" rotWithShape="1">
            <a:gsLst>
              <a:gs pos="0">
                <a:srgbClr val="333399">
                  <a:lumMod val="75000"/>
                </a:srgbClr>
              </a:gs>
              <a:gs pos="84000">
                <a:srgbClr val="262673"/>
              </a:gs>
              <a:gs pos="90000">
                <a:srgbClr val="333399">
                  <a:lumMod val="75000"/>
                </a:srgbClr>
              </a:gs>
            </a:gsLst>
            <a:lin ang="10800000" scaled="1"/>
            <a:tileRect/>
          </a:gradFill>
          <a:ln w="76200" algn="ctr">
            <a:noFill/>
            <a:miter lim="800000"/>
            <a:headEnd/>
            <a:tailEnd/>
          </a:ln>
        </p:spPr>
        <p:txBody>
          <a:bodyPr lIns="65537" tIns="32770" rIns="65537" bIns="32770" anchor="ctr"/>
          <a:lstStyle>
            <a:lvl1pPr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ru-RU" altLang="ru-RU" sz="1400" b="1" kern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ОРГАНИЗАЦИЯ РАБОТЫ С </a:t>
            </a:r>
            <a:r>
              <a:rPr lang="ru-RU" altLang="ru-RU" sz="1400" b="1" kern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ГРАЖДАНАМИ, ПРЕБЫВАЮЩИМИ В ЗАПАСЕ</a:t>
            </a:r>
            <a:endParaRPr lang="ru-RU" altLang="ru-RU" sz="1400" b="1" kern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ct val="85000"/>
              </a:lnSpc>
              <a:defRPr/>
            </a:pPr>
            <a:r>
              <a:rPr lang="ru-RU" altLang="ru-RU" sz="1400" b="1" kern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И ПРОЖИВАЮЩИХ НА ТЕРРИТОРИИ ГОРОДСКИХ ОКРУГОВ И МУНИЦИПАЛЬНЫХ РАЙОНОВ ВОЛГОГРАДСКОЙ ОБЛАСТИ</a:t>
            </a:r>
            <a:endParaRPr lang="ru-RU" altLang="ru-RU" sz="1400" b="1" kern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8792636" y="51180"/>
            <a:ext cx="396000" cy="396000"/>
          </a:xfrm>
          <a:prstGeom prst="ellipse">
            <a:avLst/>
          </a:prstGeom>
          <a:solidFill>
            <a:srgbClr val="BBE0E3">
              <a:lumMod val="50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rtlCol="0" anchor="ctr" anchorCtr="1"/>
          <a:lstStyle/>
          <a:p>
            <a:pPr algn="ctr"/>
            <a:r>
              <a:rPr lang="ru-RU" b="1" kern="0" dirty="0" smtClean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grpSp>
        <p:nvGrpSpPr>
          <p:cNvPr id="79" name="Группа 81"/>
          <p:cNvGrpSpPr/>
          <p:nvPr/>
        </p:nvGrpSpPr>
        <p:grpSpPr>
          <a:xfrm>
            <a:off x="10913" y="4655453"/>
            <a:ext cx="9144001" cy="514724"/>
            <a:chOff x="77691" y="5510207"/>
            <a:chExt cx="9127037" cy="514724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77692" y="5510207"/>
              <a:ext cx="9127036" cy="514724"/>
            </a:xfrm>
            <a:prstGeom prst="rect">
              <a:avLst/>
            </a:prstGeom>
            <a:gradFill>
              <a:gsLst>
                <a:gs pos="0">
                  <a:srgbClr val="EBF0F1"/>
                </a:gs>
                <a:gs pos="50000">
                  <a:srgbClr val="EAEAEA"/>
                </a:gs>
                <a:gs pos="100000">
                  <a:srgbClr val="D8DAD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77691" y="5521348"/>
              <a:ext cx="9117000" cy="307777"/>
            </a:xfrm>
            <a:prstGeom prst="rect">
              <a:avLst/>
            </a:prstGeom>
            <a:gradFill>
              <a:gsLst>
                <a:gs pos="0">
                  <a:srgbClr val="EBF0F1"/>
                </a:gs>
                <a:gs pos="50000">
                  <a:srgbClr val="EAEAEA"/>
                </a:gs>
                <a:gs pos="100000">
                  <a:srgbClr val="D8DAD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2123728" y="4667313"/>
            <a:ext cx="70202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kern="0" dirty="0" smtClean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- граждан (иностранных граждан) ПЛАНИРУЕТСЯ  ЕЖЕГОДНО ПРИНИМАТЬ НА ВОЕННУЮ СЛУЖБУ ПО КОНТРАКТУ ИЗ ВОЛГОГРАДСКОЙ ОБЛАСТИ</a:t>
            </a:r>
            <a:endParaRPr lang="ru-RU" sz="1300" dirty="0">
              <a:solidFill>
                <a:srgbClr val="4F81BD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1" y="4658060"/>
            <a:ext cx="512084" cy="514764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755576" y="4641621"/>
            <a:ext cx="825747" cy="54950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spc="50" dirty="0">
                <a:ln w="11430"/>
                <a:solidFill>
                  <a:srgbClr val="009E4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anose="020B0604020202020204" pitchFamily="34" charset="0"/>
              </a:rPr>
              <a:t>1</a:t>
            </a:r>
            <a:r>
              <a:rPr lang="ru-RU" sz="3200" b="1" spc="50" dirty="0" smtClean="0">
                <a:ln w="11430"/>
                <a:solidFill>
                  <a:srgbClr val="009E4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anose="020B0604020202020204" pitchFamily="34" charset="0"/>
              </a:rPr>
              <a:t>0,0</a:t>
            </a:r>
            <a:endParaRPr lang="ru-RU" sz="1400" b="1" spc="50" dirty="0">
              <a:ln w="11430"/>
              <a:solidFill>
                <a:srgbClr val="009E4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612324" y="4625498"/>
            <a:ext cx="735986" cy="54950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spc="50" dirty="0" smtClean="0">
                <a:ln w="11430"/>
                <a:solidFill>
                  <a:srgbClr val="009E4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anose="020B0604020202020204" pitchFamily="34" charset="0"/>
              </a:rPr>
              <a:t>тыс. чел.</a:t>
            </a:r>
            <a:endParaRPr lang="ru-RU" sz="1100" b="1" spc="50" dirty="0">
              <a:ln w="11430"/>
              <a:solidFill>
                <a:srgbClr val="009E4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0035" y="41563"/>
            <a:ext cx="372478" cy="441673"/>
          </a:xfrm>
          <a:prstGeom prst="rect">
            <a:avLst/>
          </a:prstGeom>
          <a:noFill/>
          <a:effectLst>
            <a:glow rad="12700">
              <a:schemeClr val="tx1">
                <a:alpha val="2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550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324" y="447181"/>
            <a:ext cx="9144324" cy="469632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57000"/>
                </a:schemeClr>
              </a:gs>
              <a:gs pos="35000">
                <a:schemeClr val="accent1">
                  <a:tint val="37000"/>
                  <a:satMod val="300000"/>
                  <a:alpha val="65000"/>
                </a:schemeClr>
              </a:gs>
              <a:gs pos="100000">
                <a:schemeClr val="accent1">
                  <a:tint val="15000"/>
                  <a:satMod val="350000"/>
                  <a:alpha val="66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619673" y="1138663"/>
            <a:ext cx="5800025" cy="936000"/>
          </a:xfrm>
          <a:prstGeom prst="round2DiagRect">
            <a:avLst/>
          </a:prstGeom>
          <a:solidFill>
            <a:srgbClr val="FBD515">
              <a:alpha val="2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31750" h="6350" prst="coolSlant"/>
          </a:sp3d>
        </p:spPr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ru-RU" sz="16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 ЖЕНСКОГО ПОЛА </a:t>
            </a:r>
            <a:r>
              <a:rPr lang="ru-RU" sz="14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ru-RU" sz="1400" kern="0" spc="-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должностей утвержден приказом Министра обороны РФ, требуются граждане с медицинским образованием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19673" y="2252533"/>
            <a:ext cx="5904654" cy="936000"/>
          </a:xfrm>
          <a:prstGeom prst="round2DiagRect">
            <a:avLst/>
          </a:prstGeom>
          <a:solidFill>
            <a:srgbClr val="EC8904">
              <a:alpha val="2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31750" h="6350" prst="coolSlant"/>
          </a:sp3d>
        </p:spPr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ru-RU" sz="16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ГРАЖДАНЕ, ИМЕЮЩИЕ ОБРАЗОВАНИЕ НИЖЕ ОСНОВНОГО ОБЩЕГО ОБРАЗОВАНИЕЯ </a:t>
            </a:r>
          </a:p>
          <a:p>
            <a:pPr algn="ctr">
              <a:lnSpc>
                <a:spcPct val="90000"/>
              </a:lnSpc>
            </a:pPr>
            <a:r>
              <a:rPr lang="ru-RU" sz="1400" kern="0" spc="-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должностей утвержден первым заместителем</a:t>
            </a:r>
          </a:p>
          <a:p>
            <a:pPr algn="ctr">
              <a:lnSpc>
                <a:spcPct val="90000"/>
              </a:lnSpc>
            </a:pPr>
            <a:r>
              <a:rPr lang="ru-RU" sz="1400" kern="0" spc="-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Министра обороны РФ </a:t>
            </a:r>
            <a:endParaRPr lang="ru-RU" sz="1400" kern="0" spc="-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451256" y="3260645"/>
            <a:ext cx="6048671" cy="1584176"/>
          </a:xfrm>
          <a:prstGeom prst="round2DiagRect">
            <a:avLst/>
          </a:prstGeom>
          <a:solidFill>
            <a:srgbClr val="92D050">
              <a:alpha val="2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31750" h="6350" prst="coolSlant"/>
          </a:sp3d>
        </p:spPr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ru-RU" sz="16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ИНОСТРАННЫЕ ГРАЖДАНЕ</a:t>
            </a:r>
            <a:endParaRPr lang="ru-RU" sz="14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Иностранные граждане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без гражданства,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прибывшие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поставленные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миграционный учет на территории Волгоградской области </a:t>
            </a:r>
            <a:r>
              <a:rPr lang="ru-RU" sz="1400" kern="0" spc="-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ru-RU" sz="1400" kern="0" spc="-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7784" y="3224821"/>
            <a:ext cx="1486708" cy="162000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Рисунок 10" descr="DSC08682"/>
          <p:cNvPicPr preferRelativeResize="0"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475" y="1928677"/>
            <a:ext cx="1620000" cy="167842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3774" y="740365"/>
            <a:ext cx="1620717" cy="1570727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324" y="-4395"/>
            <a:ext cx="9144324" cy="539750"/>
          </a:xfrm>
          <a:prstGeom prst="rect">
            <a:avLst/>
          </a:prstGeom>
          <a:gradFill flip="none" rotWithShape="1">
            <a:gsLst>
              <a:gs pos="0">
                <a:srgbClr val="333399">
                  <a:lumMod val="75000"/>
                </a:srgbClr>
              </a:gs>
              <a:gs pos="84000">
                <a:srgbClr val="262673"/>
              </a:gs>
              <a:gs pos="90000">
                <a:srgbClr val="333399">
                  <a:lumMod val="75000"/>
                </a:srgbClr>
              </a:gs>
            </a:gsLst>
            <a:lin ang="10800000" scaled="1"/>
            <a:tileRect/>
          </a:gradFill>
          <a:ln w="76200" algn="ctr">
            <a:noFill/>
            <a:miter lim="800000"/>
            <a:headEnd/>
            <a:tailEnd/>
          </a:ln>
        </p:spPr>
        <p:txBody>
          <a:bodyPr lIns="65537" tIns="32770" rIns="65537" bIns="32770" anchor="ctr"/>
          <a:lstStyle>
            <a:lvl1pPr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8699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kern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ОСОБЕННОСТИ ПРИЕМА НА КОНТРАКТ</a:t>
            </a:r>
          </a:p>
          <a:p>
            <a:pPr algn="ctr" defTabSz="91440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kern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ОТДЕЛЬНЫХ КАТЕГОРИЙ КАНДИДАТОВ</a:t>
            </a:r>
            <a:endParaRPr lang="ru-RU" altLang="ru-RU" sz="1400" b="1" kern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692032" y="51180"/>
            <a:ext cx="396000" cy="396000"/>
          </a:xfrm>
          <a:prstGeom prst="ellipse">
            <a:avLst/>
          </a:prstGeom>
          <a:solidFill>
            <a:srgbClr val="BBE0E3">
              <a:lumMod val="50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rtlCol="0" anchor="ctr" anchorCtr="1"/>
          <a:lstStyle/>
          <a:p>
            <a:pPr algn="ctr" defTabSz="914400"/>
            <a:r>
              <a:rPr lang="ru-RU" b="1" kern="0" dirty="0" smtClean="0">
                <a:solidFill>
                  <a:srgbClr val="FFFFFF"/>
                </a:solidFill>
                <a:latin typeface="Arial"/>
              </a:rPr>
              <a:t>3</a:t>
            </a:r>
            <a:endParaRPr lang="ru-RU" b="1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6" y="38409"/>
            <a:ext cx="372478" cy="441673"/>
          </a:xfrm>
          <a:prstGeom prst="rect">
            <a:avLst/>
          </a:prstGeom>
          <a:noFill/>
          <a:effectLst>
            <a:glow rad="12700">
              <a:schemeClr val="tx1">
                <a:alpha val="2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609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180"/>
            <a:ext cx="8482804" cy="57635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DE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денежного довольствия  военнослужащих в пункте постоянной дислокации (ППД) и при проведении в специальной военной операции (СВО)</a:t>
            </a:r>
            <a:endParaRPr lang="ru-RU" sz="2000" b="1" dirty="0">
              <a:solidFill>
                <a:srgbClr val="DE3A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627534"/>
            <a:ext cx="4398640" cy="4464496"/>
          </a:xfrm>
          <a:ln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25000" lnSpcReduction="20000"/>
          </a:bodyPr>
          <a:lstStyle/>
          <a:p>
            <a:endParaRPr lang="ru-RU" b="1" u="sng" dirty="0" smtClean="0"/>
          </a:p>
          <a:p>
            <a:pPr marL="0" indent="0" algn="ctr">
              <a:buNone/>
            </a:pPr>
            <a:r>
              <a:rPr lang="ru-RU" sz="4800" b="1" dirty="0" smtClean="0"/>
              <a:t>в ППД </a:t>
            </a:r>
            <a:r>
              <a:rPr lang="ru-RU" sz="4800" b="1" dirty="0"/>
              <a:t> </a:t>
            </a:r>
            <a:r>
              <a:rPr lang="ru-RU" sz="4800" b="1" dirty="0" smtClean="0"/>
              <a:t>(</a:t>
            </a:r>
            <a:r>
              <a:rPr lang="ru-RU" sz="4800" b="1" dirty="0"/>
              <a:t>воинское звание - рядовой, </a:t>
            </a:r>
            <a:r>
              <a:rPr lang="ru-RU" sz="4800" b="1" dirty="0" smtClean="0"/>
              <a:t>воинская </a:t>
            </a:r>
            <a:r>
              <a:rPr lang="ru-RU" sz="4800" b="1" dirty="0"/>
              <a:t>должность – стрелок, 2 т.р.)</a:t>
            </a:r>
            <a:r>
              <a:rPr lang="ru-RU" sz="4800" b="1" u="sng" dirty="0"/>
              <a:t>:</a:t>
            </a:r>
            <a:endParaRPr lang="ru-RU" sz="4800" dirty="0"/>
          </a:p>
          <a:p>
            <a:pPr marL="0" indent="0">
              <a:buNone/>
            </a:pPr>
            <a:r>
              <a:rPr lang="ru-RU" sz="4800" dirty="0"/>
              <a:t> </a:t>
            </a:r>
            <a:endParaRPr lang="ru-RU" sz="4800" dirty="0" smtClean="0"/>
          </a:p>
          <a:p>
            <a:pPr marL="0" indent="0">
              <a:buNone/>
            </a:pPr>
            <a:r>
              <a:rPr lang="ru-RU" sz="4400" dirty="0" smtClean="0"/>
              <a:t>Общий </a:t>
            </a:r>
            <a:r>
              <a:rPr lang="ru-RU" sz="4400" dirty="0"/>
              <a:t>размер </a:t>
            </a:r>
            <a:r>
              <a:rPr lang="ru-RU" sz="4400" dirty="0" smtClean="0"/>
              <a:t>денежного довольствия: </a:t>
            </a:r>
            <a:r>
              <a:rPr lang="ru-RU" sz="4400" b="1" dirty="0" smtClean="0">
                <a:solidFill>
                  <a:srgbClr val="FF0000"/>
                </a:solidFill>
              </a:rPr>
              <a:t>48442</a:t>
            </a:r>
            <a:r>
              <a:rPr lang="ru-RU" sz="4400" dirty="0" smtClean="0"/>
              <a:t> рубля, </a:t>
            </a: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1</a:t>
            </a:r>
            <a:r>
              <a:rPr lang="ru-RU" sz="4400" dirty="0"/>
              <a:t>) Оклад по воинской должности – </a:t>
            </a:r>
            <a:r>
              <a:rPr lang="ru-RU" sz="4400" dirty="0">
                <a:solidFill>
                  <a:srgbClr val="FF0000"/>
                </a:solidFill>
              </a:rPr>
              <a:t>13255</a:t>
            </a:r>
            <a:r>
              <a:rPr lang="ru-RU" sz="4400" dirty="0"/>
              <a:t> рублей;</a:t>
            </a:r>
          </a:p>
          <a:p>
            <a:pPr marL="0" indent="0">
              <a:buNone/>
            </a:pPr>
            <a:r>
              <a:rPr lang="ru-RU" sz="4400" dirty="0"/>
              <a:t>2) Оклад по воинскому званию – </a:t>
            </a:r>
            <a:r>
              <a:rPr lang="ru-RU" sz="4400" dirty="0">
                <a:solidFill>
                  <a:srgbClr val="FF0000"/>
                </a:solidFill>
              </a:rPr>
              <a:t>6026</a:t>
            </a:r>
            <a:r>
              <a:rPr lang="ru-RU" sz="4400" dirty="0"/>
              <a:t> рублей;</a:t>
            </a:r>
          </a:p>
          <a:p>
            <a:pPr marL="0" indent="0">
              <a:buNone/>
            </a:pPr>
            <a:r>
              <a:rPr lang="ru-RU" sz="4400" dirty="0"/>
              <a:t>3) Надбавка за классную квалификацию 5% – </a:t>
            </a:r>
            <a:r>
              <a:rPr lang="ru-RU" sz="4400" dirty="0">
                <a:solidFill>
                  <a:srgbClr val="FF0000"/>
                </a:solidFill>
              </a:rPr>
              <a:t>663</a:t>
            </a:r>
            <a:r>
              <a:rPr lang="ru-RU" sz="4400" dirty="0"/>
              <a:t> рубля;</a:t>
            </a:r>
          </a:p>
          <a:p>
            <a:pPr marL="0" indent="0">
              <a:buNone/>
            </a:pPr>
            <a:r>
              <a:rPr lang="ru-RU" sz="4400" dirty="0"/>
              <a:t>4) Надбавка за выслугу лет 10% - </a:t>
            </a:r>
            <a:r>
              <a:rPr lang="ru-RU" sz="4400" dirty="0">
                <a:solidFill>
                  <a:srgbClr val="FF0000"/>
                </a:solidFill>
              </a:rPr>
              <a:t>1325</a:t>
            </a:r>
            <a:r>
              <a:rPr lang="ru-RU" sz="4400" dirty="0"/>
              <a:t> рублей;</a:t>
            </a:r>
          </a:p>
          <a:p>
            <a:pPr marL="0" indent="0">
              <a:buNone/>
            </a:pPr>
            <a:r>
              <a:rPr lang="ru-RU" sz="4400" dirty="0"/>
              <a:t>5) Премия за добросовестное и эффективное исполнение 25% - </a:t>
            </a:r>
            <a:r>
              <a:rPr lang="ru-RU" sz="4400" dirty="0">
                <a:solidFill>
                  <a:srgbClr val="FF0000"/>
                </a:solidFill>
              </a:rPr>
              <a:t>3314</a:t>
            </a:r>
            <a:r>
              <a:rPr lang="ru-RU" sz="4400" dirty="0"/>
              <a:t> рублей</a:t>
            </a:r>
            <a:r>
              <a:rPr lang="ru-RU" sz="4400" dirty="0" smtClean="0"/>
              <a:t>;</a:t>
            </a:r>
          </a:p>
          <a:p>
            <a:pPr marL="0" indent="0">
              <a:buNone/>
            </a:pPr>
            <a:r>
              <a:rPr lang="ru-RU" sz="4400" dirty="0" smtClean="0"/>
              <a:t>6) </a:t>
            </a:r>
            <a:r>
              <a:rPr lang="ru-RU" sz="4400" dirty="0"/>
              <a:t>Ежемесячная надбавка 60% к окладу по воинской должности и в течение 6-ти месяцев после завершения СВО – </a:t>
            </a:r>
            <a:r>
              <a:rPr lang="ru-RU" sz="4400" dirty="0" smtClean="0">
                <a:solidFill>
                  <a:srgbClr val="FF0000"/>
                </a:solidFill>
              </a:rPr>
              <a:t>7953</a:t>
            </a:r>
            <a:r>
              <a:rPr lang="ru-RU" sz="4400" dirty="0" smtClean="0"/>
              <a:t> рубля;</a:t>
            </a:r>
            <a:endParaRPr lang="ru-RU" sz="4400" dirty="0"/>
          </a:p>
          <a:p>
            <a:pPr marL="0" indent="0">
              <a:buNone/>
            </a:pPr>
            <a:r>
              <a:rPr lang="ru-RU" sz="4400" dirty="0" smtClean="0"/>
              <a:t>7) </a:t>
            </a:r>
            <a:r>
              <a:rPr lang="ru-RU" sz="4400" dirty="0"/>
              <a:t>Ежемесячная надбавка за уровень физической подготовленности 70% - </a:t>
            </a:r>
            <a:r>
              <a:rPr lang="ru-RU" sz="4400" dirty="0">
                <a:solidFill>
                  <a:srgbClr val="FF0000"/>
                </a:solidFill>
              </a:rPr>
              <a:t>9278</a:t>
            </a:r>
            <a:r>
              <a:rPr lang="ru-RU" sz="4400" dirty="0"/>
              <a:t> </a:t>
            </a:r>
            <a:r>
              <a:rPr lang="ru-RU" sz="4400" dirty="0" smtClean="0"/>
              <a:t>рублей;</a:t>
            </a:r>
            <a:endParaRPr lang="ru-RU" sz="4400" dirty="0"/>
          </a:p>
          <a:p>
            <a:pPr marL="0" indent="0">
              <a:buNone/>
            </a:pPr>
            <a:r>
              <a:rPr lang="ru-RU" sz="4400" dirty="0" smtClean="0"/>
              <a:t>8) </a:t>
            </a:r>
            <a:r>
              <a:rPr lang="ru-RU" sz="4400" dirty="0"/>
              <a:t>Ежемесячная надбавка за особые достижения (1-4 т.р.) 50% - </a:t>
            </a:r>
            <a:r>
              <a:rPr lang="ru-RU" sz="4400" dirty="0">
                <a:solidFill>
                  <a:srgbClr val="FF0000"/>
                </a:solidFill>
              </a:rPr>
              <a:t>6628</a:t>
            </a:r>
            <a:r>
              <a:rPr lang="ru-RU" sz="4400" dirty="0"/>
              <a:t> рублей;</a:t>
            </a:r>
          </a:p>
          <a:p>
            <a:pPr marL="0" indent="0">
              <a:buNone/>
            </a:pPr>
            <a:r>
              <a:rPr lang="ru-RU" sz="4400" dirty="0" smtClean="0"/>
              <a:t>9) </a:t>
            </a:r>
            <a:r>
              <a:rPr lang="ru-RU" sz="4400" dirty="0"/>
              <a:t>Ежемесячная выплата за мероприятия, проводимые без ограничения общей продолжительности еженедельного служебного времени (переработка, по решению командира войсковой части) – 13000 рублей.  </a:t>
            </a:r>
          </a:p>
          <a:p>
            <a:pPr marL="0" indent="0">
              <a:buNone/>
            </a:pPr>
            <a:r>
              <a:rPr lang="ru-RU" sz="4400" b="1" u="sng" dirty="0" smtClean="0"/>
              <a:t>Разовые выплаты:</a:t>
            </a:r>
            <a:endParaRPr lang="ru-RU" sz="4400" dirty="0"/>
          </a:p>
          <a:p>
            <a:pPr marL="0" indent="0">
              <a:buNone/>
            </a:pPr>
            <a:r>
              <a:rPr lang="ru-RU" sz="4400" dirty="0"/>
              <a:t> * </a:t>
            </a:r>
            <a:r>
              <a:rPr lang="ru-RU" sz="4400" b="1" dirty="0">
                <a:solidFill>
                  <a:srgbClr val="FF0000"/>
                </a:solidFill>
              </a:rPr>
              <a:t>195.000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b="1" dirty="0">
                <a:solidFill>
                  <a:srgbClr val="FF0000"/>
                </a:solidFill>
              </a:rPr>
              <a:t>рублей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dirty="0"/>
              <a:t>- с 21.09.2022 г. по Указу Президента Российской Федерации выплачивается единовременная денежная выплата при заключении контракта сроком от 1 года и более; </a:t>
            </a:r>
          </a:p>
          <a:p>
            <a:pPr marL="0" indent="0">
              <a:buNone/>
            </a:pPr>
            <a:r>
              <a:rPr lang="ru-RU" sz="4400" dirty="0"/>
              <a:t>  * </a:t>
            </a:r>
            <a:r>
              <a:rPr lang="ru-RU" sz="4400" b="1" dirty="0">
                <a:solidFill>
                  <a:srgbClr val="FF0000"/>
                </a:solidFill>
              </a:rPr>
              <a:t>100.000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b="1" dirty="0">
                <a:solidFill>
                  <a:srgbClr val="FF0000"/>
                </a:solidFill>
              </a:rPr>
              <a:t>рублей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dirty="0"/>
              <a:t>- с 24.02.2022 г. по Постановлению Губернатора Волгоградской области выплачивается единовременная денежная выплата при заключении контракта сроком от 1 года и более</a:t>
            </a:r>
            <a:r>
              <a:rPr lang="ru-RU" sz="4400" dirty="0" smtClean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27534"/>
            <a:ext cx="4439832" cy="4464496"/>
          </a:xfrm>
          <a:ln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5600" b="1" dirty="0" smtClean="0"/>
              <a:t>в СВО</a:t>
            </a:r>
            <a:r>
              <a:rPr lang="ru-RU" sz="5600" b="1" dirty="0"/>
              <a:t> </a:t>
            </a:r>
            <a:r>
              <a:rPr lang="ru-RU" sz="5600" b="1" dirty="0" smtClean="0"/>
              <a:t>(</a:t>
            </a:r>
            <a:r>
              <a:rPr lang="ru-RU" sz="5600" b="1" dirty="0"/>
              <a:t>воинское звание - рядовой, </a:t>
            </a:r>
            <a:r>
              <a:rPr lang="ru-RU" sz="5600" b="1" dirty="0" smtClean="0"/>
              <a:t>воинская </a:t>
            </a:r>
            <a:r>
              <a:rPr lang="ru-RU" sz="5600" b="1" dirty="0"/>
              <a:t>должность – стрелок, 2 т.р.):</a:t>
            </a:r>
            <a:endParaRPr lang="ru-RU" sz="5600" dirty="0"/>
          </a:p>
          <a:p>
            <a:pPr marL="0" indent="0">
              <a:buNone/>
            </a:pPr>
            <a:r>
              <a:rPr lang="ru-RU" sz="5200" dirty="0" smtClean="0"/>
              <a:t>Общий </a:t>
            </a:r>
            <a:r>
              <a:rPr lang="ru-RU" sz="5200" dirty="0"/>
              <a:t>размер </a:t>
            </a:r>
            <a:r>
              <a:rPr lang="ru-RU" sz="5200" dirty="0" smtClean="0"/>
              <a:t>денежного довольствия </a:t>
            </a:r>
            <a:r>
              <a:rPr lang="ru-RU" sz="5200" dirty="0" smtClean="0"/>
              <a:t>с надбавками в </a:t>
            </a:r>
            <a:r>
              <a:rPr lang="ru-RU" sz="5200" dirty="0" smtClean="0"/>
              <a:t>период проведения СВО</a:t>
            </a:r>
            <a:r>
              <a:rPr lang="ru-RU" sz="5200" dirty="0"/>
              <a:t>: </a:t>
            </a:r>
            <a:r>
              <a:rPr lang="ru-RU" sz="5200" b="1" dirty="0" smtClean="0">
                <a:solidFill>
                  <a:srgbClr val="FF0000"/>
                </a:solidFill>
              </a:rPr>
              <a:t>223.105</a:t>
            </a:r>
            <a:r>
              <a:rPr lang="ru-RU" sz="5200" dirty="0" smtClean="0"/>
              <a:t> </a:t>
            </a:r>
            <a:r>
              <a:rPr lang="ru-RU" sz="5200" dirty="0"/>
              <a:t>рублей</a:t>
            </a:r>
            <a:r>
              <a:rPr lang="ru-RU" sz="5200" dirty="0" smtClean="0"/>
              <a:t>, включающий в себя:</a:t>
            </a:r>
            <a:endParaRPr lang="ru-RU" sz="5200" dirty="0"/>
          </a:p>
          <a:p>
            <a:pPr marL="0" indent="0">
              <a:buNone/>
            </a:pPr>
            <a:r>
              <a:rPr lang="ru-RU" sz="5200" dirty="0"/>
              <a:t>1) Размер ДД - </a:t>
            </a:r>
            <a:r>
              <a:rPr lang="ru-RU" sz="5200" dirty="0" smtClean="0">
                <a:solidFill>
                  <a:srgbClr val="FF0000"/>
                </a:solidFill>
              </a:rPr>
              <a:t>48.442</a:t>
            </a:r>
            <a:r>
              <a:rPr lang="ru-RU" sz="5200" dirty="0" smtClean="0"/>
              <a:t> рубля </a:t>
            </a:r>
            <a:r>
              <a:rPr lang="ru-RU" sz="5200" dirty="0"/>
              <a:t>(без переработки)</a:t>
            </a:r>
          </a:p>
          <a:p>
            <a:pPr marL="0" indent="0">
              <a:buNone/>
            </a:pPr>
            <a:r>
              <a:rPr lang="ru-RU" sz="5200" dirty="0"/>
              <a:t>2) Два оклада </a:t>
            </a:r>
            <a:r>
              <a:rPr lang="ru-RU" sz="5200" dirty="0" smtClean="0"/>
              <a:t>ОВД </a:t>
            </a:r>
            <a:r>
              <a:rPr lang="ru-RU" sz="5200" dirty="0"/>
              <a:t>- </a:t>
            </a:r>
            <a:r>
              <a:rPr lang="ru-RU" sz="5200" dirty="0" smtClean="0">
                <a:solidFill>
                  <a:srgbClr val="FF0000"/>
                </a:solidFill>
              </a:rPr>
              <a:t>26.510</a:t>
            </a:r>
            <a:r>
              <a:rPr lang="ru-RU" sz="5200" dirty="0" smtClean="0"/>
              <a:t> </a:t>
            </a:r>
            <a:r>
              <a:rPr lang="ru-RU" sz="5200" dirty="0"/>
              <a:t>рублей;</a:t>
            </a:r>
          </a:p>
          <a:p>
            <a:pPr marL="0" indent="0">
              <a:buNone/>
            </a:pPr>
            <a:r>
              <a:rPr lang="ru-RU" sz="5200" dirty="0"/>
              <a:t>3) Суточные </a:t>
            </a:r>
            <a:r>
              <a:rPr lang="ru-RU" sz="5200" dirty="0" smtClean="0"/>
              <a:t>из расчета нахождения в зоне СВО</a:t>
            </a:r>
            <a:r>
              <a:rPr lang="ru-RU" sz="5200" dirty="0" smtClean="0"/>
              <a:t>) – </a:t>
            </a:r>
            <a:r>
              <a:rPr lang="ru-RU" sz="5200" dirty="0" smtClean="0">
                <a:solidFill>
                  <a:srgbClr val="FF0000"/>
                </a:solidFill>
              </a:rPr>
              <a:t>4240</a:t>
            </a:r>
            <a:r>
              <a:rPr lang="ru-RU" sz="5200" dirty="0" smtClean="0"/>
              <a:t> рублей/сутки = </a:t>
            </a:r>
            <a:r>
              <a:rPr lang="ru-RU" sz="5200" dirty="0" smtClean="0">
                <a:solidFill>
                  <a:srgbClr val="FF0000"/>
                </a:solidFill>
              </a:rPr>
              <a:t>127.200</a:t>
            </a:r>
            <a:r>
              <a:rPr lang="ru-RU" sz="5200" dirty="0" smtClean="0"/>
              <a:t> рублей;</a:t>
            </a:r>
            <a:endParaRPr lang="ru-RU" sz="5200" dirty="0"/>
          </a:p>
          <a:p>
            <a:pPr marL="0" indent="0">
              <a:buNone/>
            </a:pPr>
            <a:r>
              <a:rPr lang="ru-RU" sz="5200" dirty="0"/>
              <a:t>4) </a:t>
            </a:r>
            <a:r>
              <a:rPr lang="ru-RU" sz="5200" dirty="0" smtClean="0"/>
              <a:t>Ежемесячная надбавка </a:t>
            </a:r>
            <a:r>
              <a:rPr lang="ru-RU" sz="5200" dirty="0"/>
              <a:t>60% </a:t>
            </a:r>
            <a:r>
              <a:rPr lang="ru-RU" sz="5200" dirty="0" smtClean="0"/>
              <a:t>к окладу по </a:t>
            </a:r>
            <a:r>
              <a:rPr lang="ru-RU" sz="5200" dirty="0"/>
              <a:t>воинской </a:t>
            </a:r>
            <a:r>
              <a:rPr lang="ru-RU" sz="5200" dirty="0" smtClean="0"/>
              <a:t>должности и в течение 6-ти месяцев после завершения СВО </a:t>
            </a:r>
            <a:r>
              <a:rPr lang="ru-RU" sz="5200" dirty="0"/>
              <a:t>– </a:t>
            </a:r>
            <a:r>
              <a:rPr lang="ru-RU" sz="5200" dirty="0" smtClean="0">
                <a:solidFill>
                  <a:srgbClr val="FF0000"/>
                </a:solidFill>
              </a:rPr>
              <a:t>7953</a:t>
            </a:r>
            <a:r>
              <a:rPr lang="ru-RU" sz="5200" dirty="0" smtClean="0"/>
              <a:t> рубля.  </a:t>
            </a:r>
            <a:endParaRPr lang="ru-RU" sz="5200" dirty="0"/>
          </a:p>
          <a:p>
            <a:pPr marL="0" indent="0">
              <a:buNone/>
            </a:pPr>
            <a:r>
              <a:rPr lang="ru-RU" sz="5200" dirty="0"/>
              <a:t>5) Ежемесячная выплата за мероприятия, проводимые без ограничения общей продолжительности еженедельного служебного времени (переработка) – </a:t>
            </a:r>
            <a:r>
              <a:rPr lang="ru-RU" sz="5200" dirty="0">
                <a:solidFill>
                  <a:srgbClr val="FF0000"/>
                </a:solidFill>
              </a:rPr>
              <a:t>13000</a:t>
            </a:r>
            <a:r>
              <a:rPr lang="ru-RU" sz="5200" dirty="0"/>
              <a:t> рублей.  </a:t>
            </a:r>
          </a:p>
          <a:p>
            <a:pPr marL="0" indent="0">
              <a:buNone/>
            </a:pPr>
            <a:r>
              <a:rPr lang="ru-RU" sz="5200" dirty="0"/>
              <a:t> </a:t>
            </a:r>
            <a:r>
              <a:rPr lang="ru-RU" sz="5200" b="1" u="sng" dirty="0" smtClean="0"/>
              <a:t>Разовые выплаты:</a:t>
            </a:r>
            <a:endParaRPr lang="ru-RU" sz="5200" dirty="0"/>
          </a:p>
          <a:p>
            <a:pPr marL="0" indent="0">
              <a:buNone/>
            </a:pPr>
            <a:r>
              <a:rPr lang="ru-RU" sz="5200" dirty="0"/>
              <a:t> * </a:t>
            </a:r>
            <a:r>
              <a:rPr lang="ru-RU" sz="5200" b="1" dirty="0">
                <a:solidFill>
                  <a:srgbClr val="FF0000"/>
                </a:solidFill>
              </a:rPr>
              <a:t>195.000</a:t>
            </a:r>
            <a:r>
              <a:rPr lang="ru-RU" sz="5200" dirty="0">
                <a:solidFill>
                  <a:srgbClr val="FF0000"/>
                </a:solidFill>
              </a:rPr>
              <a:t> </a:t>
            </a:r>
            <a:r>
              <a:rPr lang="ru-RU" sz="5200" b="1" dirty="0">
                <a:solidFill>
                  <a:srgbClr val="FF0000"/>
                </a:solidFill>
              </a:rPr>
              <a:t>рублей</a:t>
            </a:r>
            <a:r>
              <a:rPr lang="ru-RU" sz="5200" dirty="0">
                <a:solidFill>
                  <a:srgbClr val="FF0000"/>
                </a:solidFill>
              </a:rPr>
              <a:t> </a:t>
            </a:r>
            <a:r>
              <a:rPr lang="ru-RU" sz="5200" dirty="0"/>
              <a:t>- с 21.09.2022 г. по Указу Президента Российской Федерации выплачивается единовременная денежная выплата при заключении контракта сроком от 1 года и более; </a:t>
            </a:r>
          </a:p>
          <a:p>
            <a:pPr marL="0" indent="0">
              <a:buNone/>
            </a:pPr>
            <a:r>
              <a:rPr lang="ru-RU" sz="5200" dirty="0"/>
              <a:t>  * </a:t>
            </a:r>
            <a:r>
              <a:rPr lang="ru-RU" sz="5200" b="1" dirty="0">
                <a:solidFill>
                  <a:srgbClr val="FF0000"/>
                </a:solidFill>
              </a:rPr>
              <a:t>100.000</a:t>
            </a:r>
            <a:r>
              <a:rPr lang="ru-RU" sz="5200" dirty="0">
                <a:solidFill>
                  <a:srgbClr val="FF0000"/>
                </a:solidFill>
              </a:rPr>
              <a:t> </a:t>
            </a:r>
            <a:r>
              <a:rPr lang="ru-RU" sz="5200" b="1" dirty="0">
                <a:solidFill>
                  <a:srgbClr val="FF0000"/>
                </a:solidFill>
              </a:rPr>
              <a:t>рублей</a:t>
            </a:r>
            <a:r>
              <a:rPr lang="ru-RU" sz="5200" dirty="0">
                <a:solidFill>
                  <a:srgbClr val="FF0000"/>
                </a:solidFill>
              </a:rPr>
              <a:t> </a:t>
            </a:r>
            <a:r>
              <a:rPr lang="ru-RU" sz="5200" dirty="0"/>
              <a:t>- с 24.02.2022 г. по Постановлению Губернатора Волгоградской области выплачивается единовременная денежная выплата при заключении контракта сроком от 1 года и более</a:t>
            </a:r>
            <a:r>
              <a:rPr lang="ru-RU" sz="5600" dirty="0"/>
              <a:t>. </a:t>
            </a:r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8692032" y="51180"/>
            <a:ext cx="396000" cy="396000"/>
          </a:xfrm>
          <a:prstGeom prst="ellipse">
            <a:avLst/>
          </a:prstGeom>
          <a:solidFill>
            <a:srgbClr val="BBE0E3">
              <a:lumMod val="50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rtlCol="0" anchor="ctr" anchorCtr="1"/>
          <a:lstStyle/>
          <a:p>
            <a:pPr algn="ctr" defTabSz="914400"/>
            <a:r>
              <a:rPr lang="ru-RU" b="1" kern="0" dirty="0" smtClean="0">
                <a:solidFill>
                  <a:srgbClr val="FFFFFF"/>
                </a:solidFill>
                <a:latin typeface="Arial"/>
              </a:rPr>
              <a:t>4</a:t>
            </a:r>
            <a:endParaRPr lang="ru-RU" b="1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6" y="38409"/>
            <a:ext cx="372478" cy="441673"/>
          </a:xfrm>
          <a:prstGeom prst="rect">
            <a:avLst/>
          </a:prstGeom>
          <a:noFill/>
          <a:effectLst>
            <a:glow rad="12700">
              <a:schemeClr val="tx1">
                <a:alpha val="2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56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37444" y="1325030"/>
            <a:ext cx="1003074" cy="3380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26648" y="1363944"/>
            <a:ext cx="598398" cy="2991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64288" y="1414185"/>
            <a:ext cx="604733" cy="2443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28493" y="2267542"/>
            <a:ext cx="1010450" cy="20891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99224" y="2152450"/>
            <a:ext cx="532380" cy="26448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70481" y="3811554"/>
            <a:ext cx="1534502" cy="38217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3871" y="339502"/>
            <a:ext cx="1129092" cy="6033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11" name="object 11"/>
          <p:cNvSpPr txBox="1"/>
          <p:nvPr/>
        </p:nvSpPr>
        <p:spPr>
          <a:xfrm>
            <a:off x="1129582" y="51180"/>
            <a:ext cx="7470417" cy="24263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603885" marR="5080" indent="-591820" algn="ctr">
              <a:lnSpc>
                <a:spcPct val="104400"/>
              </a:lnSpc>
              <a:spcBef>
                <a:spcPts val="20"/>
              </a:spcBef>
            </a:pPr>
            <a:r>
              <a:rPr lang="ru-RU" sz="1500" b="1" spc="-5" dirty="0" smtClean="0">
                <a:latin typeface="Times New Roman"/>
                <a:cs typeface="Times New Roman"/>
              </a:rPr>
              <a:t>Дополнительные </a:t>
            </a:r>
            <a:r>
              <a:rPr lang="ru-RU" sz="1500" b="1" spc="-5" dirty="0" smtClean="0">
                <a:latin typeface="Times New Roman"/>
                <a:cs typeface="Times New Roman"/>
              </a:rPr>
              <a:t>денежные в</a:t>
            </a:r>
            <a:r>
              <a:rPr sz="1500" b="1" spc="-5" dirty="0" smtClean="0">
                <a:latin typeface="Times New Roman"/>
                <a:cs typeface="Times New Roman"/>
              </a:rPr>
              <a:t>ыплаты</a:t>
            </a:r>
            <a:r>
              <a:rPr sz="1500" b="1" spc="-10" dirty="0" smtClean="0">
                <a:latin typeface="Times New Roman"/>
                <a:cs typeface="Times New Roman"/>
              </a:rPr>
              <a:t> </a:t>
            </a:r>
            <a:r>
              <a:rPr lang="ru-RU" sz="1500" b="1" spc="-10" dirty="0" smtClean="0">
                <a:latin typeface="Times New Roman"/>
                <a:cs typeface="Times New Roman"/>
              </a:rPr>
              <a:t>при выполнении специальных задач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6334" y="972394"/>
            <a:ext cx="7866145" cy="38549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497840" marR="5080" indent="-485140" algn="ctr">
              <a:lnSpc>
                <a:spcPct val="103299"/>
              </a:lnSpc>
              <a:spcBef>
                <a:spcPts val="40"/>
              </a:spcBef>
            </a:pPr>
            <a:r>
              <a:rPr sz="1200" b="1" spc="-10" dirty="0">
                <a:latin typeface="Times New Roman"/>
                <a:cs typeface="Times New Roman"/>
              </a:rPr>
              <a:t>Дополнительные</a:t>
            </a:r>
            <a:r>
              <a:rPr sz="1200" b="1" spc="-5" dirty="0">
                <a:latin typeface="Times New Roman"/>
                <a:cs typeface="Times New Roman"/>
              </a:rPr>
              <a:t> выплаты </a:t>
            </a:r>
            <a:r>
              <a:rPr sz="1200" b="1" spc="5" dirty="0">
                <a:latin typeface="Times New Roman"/>
                <a:cs typeface="Times New Roman"/>
              </a:rPr>
              <a:t>за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уничтожение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(захват)</a:t>
            </a:r>
            <a:r>
              <a:rPr sz="1200" b="1" spc="4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вооружения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и </a:t>
            </a:r>
            <a:r>
              <a:rPr sz="1200" b="1" spc="-10" dirty="0">
                <a:latin typeface="Times New Roman"/>
                <a:cs typeface="Times New Roman"/>
              </a:rPr>
              <a:t>военной </a:t>
            </a:r>
            <a:r>
              <a:rPr sz="1200" b="1" spc="-36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техники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endParaRPr lang="en-US" sz="1200" b="1" spc="-10" dirty="0" smtClean="0">
              <a:latin typeface="Times New Roman"/>
              <a:cs typeface="Times New Roman"/>
            </a:endParaRPr>
          </a:p>
          <a:p>
            <a:pPr marL="497840" marR="5080" indent="-485140" algn="ctr">
              <a:lnSpc>
                <a:spcPct val="103299"/>
              </a:lnSpc>
              <a:spcBef>
                <a:spcPts val="40"/>
              </a:spcBef>
            </a:pPr>
            <a:r>
              <a:rPr sz="1200" b="1" dirty="0" smtClean="0">
                <a:latin typeface="Times New Roman"/>
                <a:cs typeface="Times New Roman"/>
              </a:rPr>
              <a:t>и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живой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силы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противника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1807" y="1729181"/>
            <a:ext cx="2327493" cy="38472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ts val="1300"/>
              </a:lnSpc>
              <a:spcBef>
                <a:spcPts val="300"/>
              </a:spcBef>
            </a:pPr>
            <a:r>
              <a:rPr sz="1100" dirty="0">
                <a:latin typeface="Times New Roman"/>
                <a:cs typeface="Times New Roman"/>
              </a:rPr>
              <a:t>За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 smtClean="0">
                <a:latin typeface="Times New Roman"/>
                <a:cs typeface="Times New Roman"/>
              </a:rPr>
              <a:t>уничтожен</a:t>
            </a:r>
            <a:r>
              <a:rPr lang="ru-RU" sz="1100" spc="-5" dirty="0" smtClean="0">
                <a:latin typeface="Times New Roman"/>
                <a:cs typeface="Times New Roman"/>
              </a:rPr>
              <a:t>ие </a:t>
            </a:r>
            <a:r>
              <a:rPr sz="1100" spc="-5" dirty="0" smtClean="0">
                <a:latin typeface="Times New Roman"/>
                <a:cs typeface="Times New Roman"/>
              </a:rPr>
              <a:t>самолет</a:t>
            </a:r>
            <a:r>
              <a:rPr lang="ru-RU" sz="1100" spc="-5" dirty="0" smtClean="0">
                <a:latin typeface="Times New Roman"/>
                <a:cs typeface="Times New Roman"/>
              </a:rPr>
              <a:t>а</a:t>
            </a:r>
            <a:endParaRPr sz="1100" dirty="0">
              <a:latin typeface="Times New Roman"/>
              <a:cs typeface="Times New Roman"/>
            </a:endParaRPr>
          </a:p>
          <a:p>
            <a:pPr marL="3810" algn="ctr">
              <a:lnSpc>
                <a:spcPts val="1420"/>
              </a:lnSpc>
            </a:pPr>
            <a:r>
              <a:rPr sz="1200" b="1" dirty="0">
                <a:latin typeface="Times New Roman"/>
                <a:cs typeface="Times New Roman"/>
              </a:rPr>
              <a:t>300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000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руб.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95943" y="1716021"/>
            <a:ext cx="2327493" cy="38536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270" algn="ctr">
              <a:lnSpc>
                <a:spcPts val="1290"/>
              </a:lnSpc>
              <a:spcBef>
                <a:spcPts val="305"/>
              </a:spcBef>
            </a:pPr>
            <a:r>
              <a:rPr sz="1100" dirty="0">
                <a:latin typeface="Times New Roman"/>
                <a:cs typeface="Times New Roman"/>
              </a:rPr>
              <a:t>За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 smtClean="0">
                <a:latin typeface="Times New Roman"/>
                <a:cs typeface="Times New Roman"/>
              </a:rPr>
              <a:t>уничтожен</a:t>
            </a:r>
            <a:r>
              <a:rPr lang="ru-RU" sz="1100" spc="-5" dirty="0" smtClean="0">
                <a:latin typeface="Times New Roman"/>
                <a:cs typeface="Times New Roman"/>
              </a:rPr>
              <a:t>ие</a:t>
            </a:r>
            <a:r>
              <a:rPr sz="1100" spc="-20" dirty="0" smtClean="0">
                <a:latin typeface="Times New Roman"/>
                <a:cs typeface="Times New Roman"/>
              </a:rPr>
              <a:t> </a:t>
            </a:r>
            <a:r>
              <a:rPr sz="1100" spc="-5" dirty="0" smtClean="0">
                <a:latin typeface="Times New Roman"/>
                <a:cs typeface="Times New Roman"/>
              </a:rPr>
              <a:t>вертолет</a:t>
            </a:r>
            <a:r>
              <a:rPr lang="ru-RU" sz="1100" spc="-5" dirty="0" smtClean="0">
                <a:latin typeface="Times New Roman"/>
                <a:cs typeface="Times New Roman"/>
              </a:rPr>
              <a:t>а</a:t>
            </a:r>
            <a:endParaRPr sz="1100" dirty="0">
              <a:latin typeface="Times New Roman"/>
              <a:cs typeface="Times New Roman"/>
            </a:endParaRPr>
          </a:p>
          <a:p>
            <a:pPr marL="5080" algn="ctr">
              <a:lnSpc>
                <a:spcPts val="1410"/>
              </a:lnSpc>
            </a:pPr>
            <a:r>
              <a:rPr sz="1200" b="1" dirty="0">
                <a:latin typeface="Times New Roman"/>
                <a:cs typeface="Times New Roman"/>
              </a:rPr>
              <a:t>200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000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руб.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72506" y="1709380"/>
            <a:ext cx="2327493" cy="8861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175" algn="ctr">
              <a:lnSpc>
                <a:spcPts val="1290"/>
              </a:lnSpc>
              <a:spcBef>
                <a:spcPts val="310"/>
              </a:spcBef>
            </a:pPr>
            <a:r>
              <a:rPr sz="1100" dirty="0">
                <a:latin typeface="Times New Roman"/>
                <a:cs typeface="Times New Roman"/>
              </a:rPr>
              <a:t>За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 smtClean="0">
                <a:latin typeface="Times New Roman"/>
                <a:cs typeface="Times New Roman"/>
              </a:rPr>
              <a:t>уничтожен</a:t>
            </a:r>
            <a:r>
              <a:rPr lang="ru-RU" sz="1100" spc="-5" dirty="0" smtClean="0">
                <a:latin typeface="Times New Roman"/>
                <a:cs typeface="Times New Roman"/>
              </a:rPr>
              <a:t>ие</a:t>
            </a:r>
            <a:r>
              <a:rPr sz="1100" spc="-15" dirty="0" smtClean="0">
                <a:latin typeface="Times New Roman"/>
                <a:cs typeface="Times New Roman"/>
              </a:rPr>
              <a:t> </a:t>
            </a:r>
            <a:r>
              <a:rPr sz="1100" spc="-5" dirty="0" smtClean="0">
                <a:latin typeface="Times New Roman"/>
                <a:cs typeface="Times New Roman"/>
              </a:rPr>
              <a:t>Б</a:t>
            </a:r>
            <a:r>
              <a:rPr lang="ru-RU" sz="1100" spc="-5" dirty="0" smtClean="0">
                <a:latin typeface="Times New Roman"/>
                <a:cs typeface="Times New Roman"/>
              </a:rPr>
              <a:t>п</a:t>
            </a:r>
            <a:r>
              <a:rPr sz="1100" spc="-5" dirty="0" smtClean="0">
                <a:latin typeface="Times New Roman"/>
                <a:cs typeface="Times New Roman"/>
              </a:rPr>
              <a:t>ЛА</a:t>
            </a:r>
            <a:r>
              <a:rPr lang="ru-RU" sz="1100" spc="-5" dirty="0" smtClean="0">
                <a:latin typeface="Times New Roman"/>
                <a:cs typeface="Times New Roman"/>
              </a:rPr>
              <a:t> (средней дальности), ракеты «Точка-У», снарядов РСЗО Ольха», «Смерч», «Ураган», </a:t>
            </a:r>
            <a:r>
              <a:rPr lang="en-US" sz="1100" spc="-5" dirty="0" smtClean="0">
                <a:latin typeface="Times New Roman"/>
                <a:cs typeface="Times New Roman"/>
              </a:rPr>
              <a:t>HIMARS</a:t>
            </a:r>
            <a:endParaRPr sz="1100" dirty="0">
              <a:latin typeface="Times New Roman"/>
              <a:cs typeface="Times New Roman"/>
            </a:endParaRPr>
          </a:p>
          <a:p>
            <a:pPr marL="6350" algn="ctr">
              <a:lnSpc>
                <a:spcPts val="1410"/>
              </a:lnSpc>
            </a:pPr>
            <a:r>
              <a:rPr sz="1200" b="1" dirty="0">
                <a:latin typeface="Times New Roman"/>
                <a:cs typeface="Times New Roman"/>
              </a:rPr>
              <a:t>50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000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5" dirty="0" smtClean="0">
                <a:latin typeface="Times New Roman"/>
                <a:cs typeface="Times New Roman"/>
              </a:rPr>
              <a:t>руб</a:t>
            </a:r>
            <a:r>
              <a:rPr lang="ru-RU" sz="1200" b="1" spc="-5" dirty="0"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3870" y="3238594"/>
            <a:ext cx="2327493" cy="55335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ts val="1290"/>
              </a:lnSpc>
              <a:spcBef>
                <a:spcPts val="315"/>
              </a:spcBef>
            </a:pPr>
            <a:r>
              <a:rPr sz="1100" dirty="0">
                <a:latin typeface="Times New Roman"/>
                <a:cs typeface="Times New Roman"/>
              </a:rPr>
              <a:t>За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 smtClean="0">
                <a:latin typeface="Times New Roman"/>
                <a:cs typeface="Times New Roman"/>
              </a:rPr>
              <a:t>уничтожен</a:t>
            </a:r>
            <a:r>
              <a:rPr lang="ru-RU" sz="1100" spc="-5" dirty="0" smtClean="0">
                <a:latin typeface="Times New Roman"/>
                <a:cs typeface="Times New Roman"/>
              </a:rPr>
              <a:t>ие </a:t>
            </a:r>
            <a:r>
              <a:rPr sz="1100" spc="-5" dirty="0" smtClean="0">
                <a:latin typeface="Times New Roman"/>
                <a:cs typeface="Times New Roman"/>
              </a:rPr>
              <a:t>танк</a:t>
            </a:r>
            <a:r>
              <a:rPr lang="ru-RU" sz="1100" spc="-5" dirty="0" smtClean="0">
                <a:latin typeface="Times New Roman"/>
                <a:cs typeface="Times New Roman"/>
              </a:rPr>
              <a:t>а </a:t>
            </a:r>
            <a:r>
              <a:rPr lang="en-US" sz="1100" spc="-5" dirty="0" smtClean="0">
                <a:latin typeface="Times New Roman"/>
                <a:cs typeface="Times New Roman"/>
              </a:rPr>
              <a:t>Leopard</a:t>
            </a:r>
            <a:r>
              <a:rPr lang="ru-RU" sz="1100" spc="-5" dirty="0" smtClean="0">
                <a:latin typeface="Times New Roman"/>
                <a:cs typeface="Times New Roman"/>
              </a:rPr>
              <a:t>,</a:t>
            </a:r>
            <a:r>
              <a:rPr lang="en-US" sz="1100" spc="-5" dirty="0" smtClean="0">
                <a:latin typeface="Times New Roman"/>
                <a:cs typeface="Times New Roman"/>
              </a:rPr>
              <a:t> Abrams</a:t>
            </a:r>
            <a:r>
              <a:rPr lang="ru-RU" sz="1100" spc="-5" dirty="0" smtClean="0">
                <a:latin typeface="Times New Roman"/>
                <a:cs typeface="Times New Roman"/>
              </a:rPr>
              <a:t>, </a:t>
            </a:r>
            <a:r>
              <a:rPr lang="en-US" sz="1100" spc="-5" dirty="0" smtClean="0">
                <a:latin typeface="Times New Roman"/>
                <a:cs typeface="Times New Roman"/>
              </a:rPr>
              <a:t>Challenger</a:t>
            </a:r>
            <a:endParaRPr sz="1100" dirty="0">
              <a:latin typeface="Times New Roman"/>
              <a:cs typeface="Times New Roman"/>
            </a:endParaRPr>
          </a:p>
          <a:p>
            <a:pPr algn="ctr">
              <a:lnSpc>
                <a:spcPts val="1410"/>
              </a:lnSpc>
            </a:pPr>
            <a:r>
              <a:rPr lang="en-US" sz="1200" b="1" dirty="0" smtClean="0">
                <a:latin typeface="Times New Roman"/>
                <a:cs typeface="Times New Roman"/>
              </a:rPr>
              <a:t>5</a:t>
            </a:r>
            <a:r>
              <a:rPr sz="1200" b="1" dirty="0" smtClean="0">
                <a:latin typeface="Times New Roman"/>
                <a:cs typeface="Times New Roman"/>
              </a:rPr>
              <a:t>00</a:t>
            </a:r>
            <a:r>
              <a:rPr sz="1200" b="1" spc="-35" dirty="0" smtClean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000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руб.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30606" y="2676956"/>
            <a:ext cx="5151871" cy="5790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5715" algn="ctr">
              <a:lnSpc>
                <a:spcPts val="1290"/>
              </a:lnSpc>
              <a:spcBef>
                <a:spcPts val="315"/>
              </a:spcBef>
            </a:pPr>
            <a:r>
              <a:rPr sz="1100" dirty="0">
                <a:latin typeface="Times New Roman"/>
                <a:cs typeface="Times New Roman"/>
              </a:rPr>
              <a:t>За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 smtClean="0">
                <a:latin typeface="Times New Roman"/>
                <a:cs typeface="Times New Roman"/>
              </a:rPr>
              <a:t>уничтожен</a:t>
            </a:r>
            <a:r>
              <a:rPr lang="ru-RU" sz="1100" spc="-5" dirty="0" smtClean="0">
                <a:latin typeface="Times New Roman"/>
                <a:cs typeface="Times New Roman"/>
              </a:rPr>
              <a:t>ие</a:t>
            </a:r>
            <a:r>
              <a:rPr sz="1100" spc="5" dirty="0" smtClean="0">
                <a:latin typeface="Times New Roman"/>
                <a:cs typeface="Times New Roman"/>
              </a:rPr>
              <a:t> </a:t>
            </a:r>
            <a:r>
              <a:rPr lang="ru-RU" sz="1100" spc="5" dirty="0" smtClean="0">
                <a:latin typeface="Times New Roman"/>
                <a:cs typeface="Times New Roman"/>
              </a:rPr>
              <a:t>ББМ (</a:t>
            </a:r>
            <a:r>
              <a:rPr sz="1100" dirty="0" smtClean="0">
                <a:latin typeface="Times New Roman"/>
                <a:cs typeface="Times New Roman"/>
              </a:rPr>
              <a:t>БМП</a:t>
            </a:r>
            <a:r>
              <a:rPr sz="1100" dirty="0">
                <a:latin typeface="Times New Roman"/>
                <a:cs typeface="Times New Roman"/>
              </a:rPr>
              <a:t>, </a:t>
            </a:r>
            <a:r>
              <a:rPr sz="1100" spc="-5" dirty="0">
                <a:latin typeface="Times New Roman"/>
                <a:cs typeface="Times New Roman"/>
              </a:rPr>
              <a:t>БМД,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БТР,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 smtClean="0">
                <a:latin typeface="Times New Roman"/>
                <a:cs typeface="Times New Roman"/>
              </a:rPr>
              <a:t>МТЛБ</a:t>
            </a:r>
            <a:r>
              <a:rPr lang="ru-RU" sz="1100" spc="-5" dirty="0" smtClean="0">
                <a:latin typeface="Times New Roman"/>
                <a:cs typeface="Times New Roman"/>
              </a:rPr>
              <a:t>)</a:t>
            </a:r>
            <a:r>
              <a:rPr sz="1100" spc="-5" dirty="0" smtClean="0">
                <a:latin typeface="Times New Roman"/>
                <a:cs typeface="Times New Roman"/>
              </a:rPr>
              <a:t>,</a:t>
            </a:r>
            <a:r>
              <a:rPr sz="1100" spc="-15" dirty="0" smtClean="0">
                <a:latin typeface="Times New Roman"/>
                <a:cs typeface="Times New Roman"/>
              </a:rPr>
              <a:t> </a:t>
            </a:r>
            <a:r>
              <a:rPr lang="ru-RU" sz="1100" spc="-15" dirty="0" smtClean="0">
                <a:latin typeface="Times New Roman"/>
                <a:cs typeface="Times New Roman"/>
              </a:rPr>
              <a:t/>
            </a:r>
            <a:br>
              <a:rPr lang="ru-RU" sz="1100" spc="-15" dirty="0" smtClean="0">
                <a:latin typeface="Times New Roman"/>
                <a:cs typeface="Times New Roman"/>
              </a:rPr>
            </a:br>
            <a:r>
              <a:rPr lang="ru-RU" sz="1100" spc="-15" dirty="0" smtClean="0">
                <a:latin typeface="Times New Roman"/>
                <a:cs typeface="Times New Roman"/>
              </a:rPr>
              <a:t>за уничтожение </a:t>
            </a:r>
            <a:r>
              <a:rPr sz="1100" spc="-5" dirty="0" smtClean="0">
                <a:latin typeface="Times New Roman"/>
                <a:cs typeface="Times New Roman"/>
              </a:rPr>
              <a:t>САУ</a:t>
            </a:r>
            <a:r>
              <a:rPr sz="1100" spc="-5" dirty="0">
                <a:latin typeface="Times New Roman"/>
                <a:cs typeface="Times New Roman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lang="ru-RU" sz="1100" dirty="0" smtClean="0">
                <a:latin typeface="Times New Roman"/>
                <a:cs typeface="Times New Roman"/>
              </a:rPr>
              <a:t>ЗРУ (</a:t>
            </a:r>
            <a:r>
              <a:rPr sz="1100" dirty="0" smtClean="0">
                <a:latin typeface="Times New Roman"/>
                <a:cs typeface="Times New Roman"/>
              </a:rPr>
              <a:t>С-300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«Бук</a:t>
            </a:r>
            <a:r>
              <a:rPr sz="1100" dirty="0" smtClean="0">
                <a:latin typeface="Times New Roman"/>
                <a:cs typeface="Times New Roman"/>
              </a:rPr>
              <a:t>»,</a:t>
            </a:r>
            <a:r>
              <a:rPr lang="ru-RU" sz="1100" dirty="0" smtClean="0">
                <a:latin typeface="Times New Roman"/>
                <a:cs typeface="Times New Roman"/>
              </a:rPr>
              <a:t> </a:t>
            </a:r>
            <a:r>
              <a:rPr sz="1100" spc="-5" dirty="0" smtClean="0">
                <a:latin typeface="Times New Roman"/>
                <a:cs typeface="Times New Roman"/>
              </a:rPr>
              <a:t>«</a:t>
            </a:r>
            <a:r>
              <a:rPr sz="1100" spc="-5" dirty="0">
                <a:latin typeface="Times New Roman"/>
                <a:cs typeface="Times New Roman"/>
              </a:rPr>
              <a:t>Тор»,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«Оса</a:t>
            </a:r>
            <a:r>
              <a:rPr sz="1100" spc="-5" dirty="0" smtClean="0">
                <a:latin typeface="Times New Roman"/>
                <a:cs typeface="Times New Roman"/>
              </a:rPr>
              <a:t>»</a:t>
            </a:r>
            <a:r>
              <a:rPr lang="ru-RU" sz="1100" spc="-5" dirty="0" smtClean="0">
                <a:latin typeface="Times New Roman"/>
                <a:cs typeface="Times New Roman"/>
              </a:rPr>
              <a:t>)</a:t>
            </a:r>
            <a:r>
              <a:rPr sz="1100" spc="-5" dirty="0" smtClean="0">
                <a:latin typeface="Times New Roman"/>
                <a:cs typeface="Times New Roman"/>
              </a:rPr>
              <a:t>,</a:t>
            </a:r>
            <a:r>
              <a:rPr sz="1100" spc="10" dirty="0" smtClean="0">
                <a:latin typeface="Times New Roman"/>
                <a:cs typeface="Times New Roman"/>
              </a:rPr>
              <a:t> </a:t>
            </a:r>
            <a:r>
              <a:rPr lang="ru-RU" sz="1100" spc="10" dirty="0" smtClean="0">
                <a:latin typeface="Times New Roman"/>
                <a:cs typeface="Times New Roman"/>
              </a:rPr>
              <a:t>БМ РСЗО </a:t>
            </a:r>
          </a:p>
          <a:p>
            <a:pPr marL="5715" algn="ctr">
              <a:lnSpc>
                <a:spcPts val="1290"/>
              </a:lnSpc>
              <a:spcBef>
                <a:spcPts val="315"/>
              </a:spcBef>
            </a:pPr>
            <a:r>
              <a:rPr sz="1200" b="1" dirty="0" smtClean="0">
                <a:latin typeface="Times New Roman"/>
                <a:cs typeface="Times New Roman"/>
              </a:rPr>
              <a:t>50</a:t>
            </a:r>
            <a:r>
              <a:rPr sz="1200" b="1" spc="-20" dirty="0" smtClean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000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руб.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9216" y="4299942"/>
            <a:ext cx="7713263" cy="38888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298450" marR="288290" algn="ctr">
              <a:lnSpc>
                <a:spcPct val="97100"/>
              </a:lnSpc>
              <a:spcBef>
                <a:spcPts val="355"/>
              </a:spcBef>
            </a:pPr>
            <a:r>
              <a:rPr sz="1100" spc="-5" dirty="0">
                <a:latin typeface="Times New Roman"/>
                <a:cs typeface="Times New Roman"/>
              </a:rPr>
              <a:t>Выплаты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отдельным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наиболее отличившимся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военнослужащим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за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уничтожение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живой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силы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противника,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а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также</a:t>
            </a:r>
            <a:r>
              <a:rPr sz="1100" spc="-5" dirty="0">
                <a:latin typeface="Times New Roman"/>
                <a:cs typeface="Times New Roman"/>
              </a:rPr>
              <a:t> решение других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возложенных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задач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до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100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000 </a:t>
            </a:r>
            <a:r>
              <a:rPr sz="1200" b="1" spc="-5" dirty="0">
                <a:latin typeface="Times New Roman"/>
                <a:cs typeface="Times New Roman"/>
              </a:rPr>
              <a:t>руб.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51720" y="339502"/>
            <a:ext cx="6480720" cy="6033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09220" marR="107314" algn="ctr">
              <a:lnSpc>
                <a:spcPts val="1260"/>
              </a:lnSpc>
              <a:spcBef>
                <a:spcPts val="405"/>
              </a:spcBef>
            </a:pPr>
            <a:r>
              <a:rPr sz="1100" spc="-5" dirty="0">
                <a:latin typeface="Times New Roman"/>
                <a:cs typeface="Times New Roman"/>
              </a:rPr>
              <a:t>Дополнительные выплаты</a:t>
            </a:r>
            <a:r>
              <a:rPr sz="1100" dirty="0">
                <a:latin typeface="Times New Roman"/>
                <a:cs typeface="Times New Roman"/>
              </a:rPr>
              <a:t> за </a:t>
            </a:r>
            <a:r>
              <a:rPr sz="1100" spc="-5" dirty="0">
                <a:latin typeface="Times New Roman"/>
                <a:cs typeface="Times New Roman"/>
              </a:rPr>
              <a:t>каждые </a:t>
            </a:r>
            <a:r>
              <a:rPr sz="1100" dirty="0">
                <a:latin typeface="Times New Roman"/>
                <a:cs typeface="Times New Roman"/>
              </a:rPr>
              <a:t>сутки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непосредственного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участия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 </a:t>
            </a:r>
            <a:r>
              <a:rPr sz="1100" spc="-5" dirty="0">
                <a:latin typeface="Times New Roman"/>
                <a:cs typeface="Times New Roman"/>
              </a:rPr>
              <a:t>активных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наступательных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действиях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 smtClean="0">
                <a:latin typeface="Times New Roman"/>
                <a:cs typeface="Times New Roman"/>
              </a:rPr>
              <a:t>–</a:t>
            </a:r>
            <a:r>
              <a:rPr lang="ru-RU" sz="1100" dirty="0" smtClean="0">
                <a:latin typeface="Times New Roman"/>
                <a:cs typeface="Times New Roman"/>
              </a:rPr>
              <a:t> </a:t>
            </a:r>
            <a:r>
              <a:rPr sz="1200" b="1" dirty="0" smtClean="0">
                <a:latin typeface="Times New Roman"/>
                <a:cs typeface="Times New Roman"/>
              </a:rPr>
              <a:t>8</a:t>
            </a:r>
            <a:r>
              <a:rPr sz="1200" b="1" spc="-20" dirty="0" smtClean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000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руб.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в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 smtClean="0">
                <a:latin typeface="Times New Roman"/>
                <a:cs typeface="Times New Roman"/>
              </a:rPr>
              <a:t>сутки</a:t>
            </a:r>
            <a:endParaRPr lang="ru-RU" sz="1200" b="1" dirty="0" smtClean="0">
              <a:latin typeface="Times New Roman"/>
              <a:cs typeface="Times New Roman"/>
            </a:endParaRPr>
          </a:p>
          <a:p>
            <a:pPr marL="109220" marR="107314" algn="ctr">
              <a:lnSpc>
                <a:spcPts val="1260"/>
              </a:lnSpc>
              <a:spcBef>
                <a:spcPts val="405"/>
              </a:spcBef>
            </a:pPr>
            <a:r>
              <a:rPr lang="ru-RU" sz="1200" dirty="0" smtClean="0">
                <a:latin typeface="Times New Roman"/>
                <a:cs typeface="Times New Roman"/>
              </a:rPr>
              <a:t>За каждый километр продвижения в составе штурмовых отрядов – </a:t>
            </a:r>
            <a:r>
              <a:rPr lang="ru-RU" sz="1200" b="1" dirty="0" smtClean="0">
                <a:latin typeface="Times New Roman"/>
                <a:cs typeface="Times New Roman"/>
              </a:rPr>
              <a:t>50 000 </a:t>
            </a:r>
            <a:r>
              <a:rPr lang="ru-RU" sz="1200" dirty="0" smtClean="0">
                <a:latin typeface="Times New Roman"/>
                <a:cs typeface="Times New Roman"/>
              </a:rPr>
              <a:t>руб.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6" y="38409"/>
            <a:ext cx="372478" cy="441673"/>
          </a:xfrm>
          <a:prstGeom prst="rect">
            <a:avLst/>
          </a:prstGeom>
          <a:noFill/>
          <a:effectLst>
            <a:glow rad="12700">
              <a:schemeClr val="tx1">
                <a:alpha val="22000"/>
              </a:schemeClr>
            </a:glow>
          </a:effectLst>
        </p:spPr>
      </p:pic>
      <p:sp>
        <p:nvSpPr>
          <p:cNvPr id="20" name="Овал 19"/>
          <p:cNvSpPr/>
          <p:nvPr/>
        </p:nvSpPr>
        <p:spPr>
          <a:xfrm>
            <a:off x="8692032" y="51180"/>
            <a:ext cx="396000" cy="396000"/>
          </a:xfrm>
          <a:prstGeom prst="ellipse">
            <a:avLst/>
          </a:prstGeom>
          <a:solidFill>
            <a:srgbClr val="BBE0E3">
              <a:lumMod val="50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rtlCol="0" anchor="ctr" anchorCtr="1"/>
          <a:lstStyle/>
          <a:p>
            <a:pPr algn="ctr" defTabSz="914400"/>
            <a:r>
              <a:rPr lang="ru-RU" b="1" kern="0" dirty="0" smtClean="0">
                <a:solidFill>
                  <a:srgbClr val="FFFFFF"/>
                </a:solidFill>
                <a:latin typeface="Arial"/>
              </a:rPr>
              <a:t>5</a:t>
            </a:r>
            <a:endParaRPr lang="ru-RU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object 17"/>
          <p:cNvSpPr txBox="1"/>
          <p:nvPr/>
        </p:nvSpPr>
        <p:spPr>
          <a:xfrm>
            <a:off x="3430607" y="3313670"/>
            <a:ext cx="5151872" cy="41229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5715" algn="ctr">
              <a:lnSpc>
                <a:spcPts val="1290"/>
              </a:lnSpc>
              <a:spcBef>
                <a:spcPts val="315"/>
              </a:spcBef>
            </a:pPr>
            <a:r>
              <a:rPr sz="1100" dirty="0">
                <a:latin typeface="Times New Roman"/>
                <a:cs typeface="Times New Roman"/>
              </a:rPr>
              <a:t>За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 smtClean="0">
                <a:latin typeface="Times New Roman"/>
                <a:cs typeface="Times New Roman"/>
              </a:rPr>
              <a:t>уничтожен</a:t>
            </a:r>
            <a:r>
              <a:rPr lang="ru-RU" sz="1100" spc="-5" dirty="0" smtClean="0">
                <a:latin typeface="Times New Roman"/>
                <a:cs typeface="Times New Roman"/>
              </a:rPr>
              <a:t>ие </a:t>
            </a:r>
            <a:r>
              <a:rPr lang="ru-RU" sz="1100" spc="-5" dirty="0">
                <a:latin typeface="Times New Roman"/>
                <a:cs typeface="Times New Roman"/>
              </a:rPr>
              <a:t>пусковой </a:t>
            </a:r>
            <a:r>
              <a:rPr lang="ru-RU" sz="1100" spc="-5" dirty="0" smtClean="0">
                <a:latin typeface="Times New Roman"/>
                <a:cs typeface="Times New Roman"/>
              </a:rPr>
              <a:t>установки </a:t>
            </a:r>
            <a:r>
              <a:rPr lang="en-US" sz="1100" spc="-5" dirty="0" smtClean="0">
                <a:latin typeface="Times New Roman"/>
                <a:cs typeface="Times New Roman"/>
              </a:rPr>
              <a:t>HIMERS</a:t>
            </a:r>
            <a:r>
              <a:rPr lang="ru-RU" sz="1100" spc="-5" dirty="0" smtClean="0">
                <a:latin typeface="Times New Roman"/>
                <a:cs typeface="Times New Roman"/>
              </a:rPr>
              <a:t>, «Точка-У»</a:t>
            </a:r>
            <a:r>
              <a:rPr lang="ru-RU" sz="1100" spc="10" dirty="0" smtClean="0">
                <a:latin typeface="Times New Roman"/>
                <a:cs typeface="Times New Roman"/>
              </a:rPr>
              <a:t> </a:t>
            </a:r>
          </a:p>
          <a:p>
            <a:pPr marL="5715" algn="ctr">
              <a:lnSpc>
                <a:spcPts val="1290"/>
              </a:lnSpc>
              <a:spcBef>
                <a:spcPts val="315"/>
              </a:spcBef>
            </a:pPr>
            <a:r>
              <a:rPr lang="ru-RU" sz="1200" b="1" dirty="0" smtClean="0">
                <a:latin typeface="Times New Roman"/>
                <a:cs typeface="Times New Roman"/>
              </a:rPr>
              <a:t>30</a:t>
            </a:r>
            <a:r>
              <a:rPr sz="1200" b="1" dirty="0" smtClean="0">
                <a:latin typeface="Times New Roman"/>
                <a:cs typeface="Times New Roman"/>
              </a:rPr>
              <a:t>0</a:t>
            </a:r>
            <a:r>
              <a:rPr sz="1200" b="1" spc="-20" dirty="0" smtClean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000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руб.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3" name="object 16"/>
          <p:cNvSpPr txBox="1"/>
          <p:nvPr/>
        </p:nvSpPr>
        <p:spPr>
          <a:xfrm>
            <a:off x="903871" y="2468012"/>
            <a:ext cx="2327493" cy="72006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ts val="1290"/>
              </a:lnSpc>
              <a:spcBef>
                <a:spcPts val="315"/>
              </a:spcBef>
            </a:pPr>
            <a:r>
              <a:rPr sz="1100" dirty="0">
                <a:latin typeface="Times New Roman"/>
                <a:cs typeface="Times New Roman"/>
              </a:rPr>
              <a:t>За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lang="ru-RU" sz="1100" spc="-25" dirty="0" smtClean="0">
                <a:latin typeface="Times New Roman"/>
                <a:cs typeface="Times New Roman"/>
              </a:rPr>
              <a:t>захват</a:t>
            </a:r>
            <a:r>
              <a:rPr sz="1100" spc="-10" dirty="0" smtClean="0">
                <a:latin typeface="Times New Roman"/>
                <a:cs typeface="Times New Roman"/>
              </a:rPr>
              <a:t> </a:t>
            </a:r>
            <a:r>
              <a:rPr sz="1100" spc="-5" dirty="0" smtClean="0">
                <a:latin typeface="Times New Roman"/>
                <a:cs typeface="Times New Roman"/>
              </a:rPr>
              <a:t>танк</a:t>
            </a:r>
            <a:r>
              <a:rPr lang="ru-RU" sz="1100" spc="-5" dirty="0" smtClean="0">
                <a:latin typeface="Times New Roman"/>
                <a:cs typeface="Times New Roman"/>
              </a:rPr>
              <a:t>а </a:t>
            </a:r>
            <a:r>
              <a:rPr lang="en-US" sz="1100" spc="-5" dirty="0" smtClean="0">
                <a:latin typeface="Times New Roman"/>
                <a:cs typeface="Times New Roman"/>
              </a:rPr>
              <a:t>Leopard</a:t>
            </a:r>
            <a:r>
              <a:rPr lang="ru-RU" sz="1100" spc="-5" dirty="0" smtClean="0">
                <a:latin typeface="Times New Roman"/>
                <a:cs typeface="Times New Roman"/>
              </a:rPr>
              <a:t>,</a:t>
            </a:r>
            <a:r>
              <a:rPr lang="en-US" sz="1100" spc="-5" dirty="0" smtClean="0">
                <a:latin typeface="Times New Roman"/>
                <a:cs typeface="Times New Roman"/>
              </a:rPr>
              <a:t> Abrams</a:t>
            </a:r>
            <a:r>
              <a:rPr lang="ru-RU" sz="1100" spc="-5" dirty="0" smtClean="0">
                <a:latin typeface="Times New Roman"/>
                <a:cs typeface="Times New Roman"/>
              </a:rPr>
              <a:t>, </a:t>
            </a:r>
            <a:r>
              <a:rPr lang="en-US" sz="1100" spc="-5" dirty="0" smtClean="0">
                <a:latin typeface="Times New Roman"/>
                <a:cs typeface="Times New Roman"/>
              </a:rPr>
              <a:t>Challenger</a:t>
            </a:r>
            <a:r>
              <a:rPr lang="ru-RU" sz="1100" spc="-5" dirty="0">
                <a:latin typeface="Times New Roman"/>
                <a:cs typeface="Times New Roman"/>
              </a:rPr>
              <a:t>, пусковой установки </a:t>
            </a:r>
            <a:r>
              <a:rPr lang="en-US" sz="1100" spc="-5" dirty="0">
                <a:latin typeface="Times New Roman"/>
                <a:cs typeface="Times New Roman"/>
              </a:rPr>
              <a:t>HIMERS</a:t>
            </a:r>
            <a:endParaRPr sz="1100" dirty="0">
              <a:latin typeface="Times New Roman"/>
              <a:cs typeface="Times New Roman"/>
            </a:endParaRPr>
          </a:p>
          <a:p>
            <a:pPr algn="ctr">
              <a:lnSpc>
                <a:spcPts val="1410"/>
              </a:lnSpc>
            </a:pPr>
            <a:r>
              <a:rPr lang="ru-RU" sz="1200" b="1" dirty="0" smtClean="0">
                <a:latin typeface="Times New Roman"/>
                <a:cs typeface="Times New Roman"/>
              </a:rPr>
              <a:t>1 0</a:t>
            </a:r>
            <a:r>
              <a:rPr sz="1200" b="1" dirty="0" smtClean="0">
                <a:latin typeface="Times New Roman"/>
                <a:cs typeface="Times New Roman"/>
              </a:rPr>
              <a:t>00</a:t>
            </a:r>
            <a:r>
              <a:rPr sz="1200" b="1" spc="-35" dirty="0" smtClean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000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руб.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900578" y="3814584"/>
            <a:ext cx="2327493" cy="41229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ts val="1290"/>
              </a:lnSpc>
              <a:spcBef>
                <a:spcPts val="315"/>
              </a:spcBef>
            </a:pPr>
            <a:r>
              <a:rPr sz="1100" dirty="0">
                <a:latin typeface="Times New Roman"/>
                <a:cs typeface="Times New Roman"/>
              </a:rPr>
              <a:t>За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 smtClean="0">
                <a:latin typeface="Times New Roman"/>
                <a:cs typeface="Times New Roman"/>
              </a:rPr>
              <a:t>уничтожен</a:t>
            </a:r>
            <a:r>
              <a:rPr lang="ru-RU" sz="1100" spc="-5" dirty="0" smtClean="0">
                <a:latin typeface="Times New Roman"/>
                <a:cs typeface="Times New Roman"/>
              </a:rPr>
              <a:t>ие </a:t>
            </a:r>
            <a:r>
              <a:rPr sz="1100" spc="-5" dirty="0" smtClean="0">
                <a:latin typeface="Times New Roman"/>
                <a:cs typeface="Times New Roman"/>
              </a:rPr>
              <a:t>танк</a:t>
            </a:r>
            <a:r>
              <a:rPr lang="ru-RU" sz="1100" spc="-5" dirty="0" smtClean="0">
                <a:latin typeface="Times New Roman"/>
                <a:cs typeface="Times New Roman"/>
              </a:rPr>
              <a:t>а </a:t>
            </a:r>
          </a:p>
          <a:p>
            <a:pPr algn="ctr">
              <a:lnSpc>
                <a:spcPts val="1290"/>
              </a:lnSpc>
              <a:spcBef>
                <a:spcPts val="315"/>
              </a:spcBef>
            </a:pPr>
            <a:r>
              <a:rPr lang="ru-RU" sz="1200" b="1" dirty="0" smtClean="0">
                <a:latin typeface="Times New Roman"/>
                <a:cs typeface="Times New Roman"/>
              </a:rPr>
              <a:t>100 0</a:t>
            </a:r>
            <a:r>
              <a:rPr sz="1200" b="1" dirty="0" smtClean="0">
                <a:latin typeface="Times New Roman"/>
                <a:cs typeface="Times New Roman"/>
              </a:rPr>
              <a:t>00</a:t>
            </a:r>
            <a:r>
              <a:rPr sz="1200" b="1" spc="-30" dirty="0" smtClean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руб.</a:t>
            </a:r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59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11604" y="1529385"/>
            <a:ext cx="2149224" cy="1366468"/>
            <a:chOff x="2901950" y="3177965"/>
            <a:chExt cx="1776095" cy="1751539"/>
          </a:xfrm>
        </p:grpSpPr>
        <p:sp>
          <p:nvSpPr>
            <p:cNvPr id="3" name="object 3"/>
            <p:cNvSpPr/>
            <p:nvPr/>
          </p:nvSpPr>
          <p:spPr>
            <a:xfrm>
              <a:off x="2901950" y="3180079"/>
              <a:ext cx="1776095" cy="1749425"/>
            </a:xfrm>
            <a:custGeom>
              <a:avLst/>
              <a:gdLst/>
              <a:ahLst/>
              <a:cxnLst/>
              <a:rect l="l" t="t" r="r" b="b"/>
              <a:pathLst>
                <a:path w="1776095" h="1749425">
                  <a:moveTo>
                    <a:pt x="888111" y="0"/>
                  </a:moveTo>
                  <a:lnTo>
                    <a:pt x="839372" y="1294"/>
                  </a:lnTo>
                  <a:lnTo>
                    <a:pt x="791322" y="5131"/>
                  </a:lnTo>
                  <a:lnTo>
                    <a:pt x="744027" y="11446"/>
                  </a:lnTo>
                  <a:lnTo>
                    <a:pt x="697557" y="20171"/>
                  </a:lnTo>
                  <a:lnTo>
                    <a:pt x="651977" y="31239"/>
                  </a:lnTo>
                  <a:lnTo>
                    <a:pt x="607356" y="44585"/>
                  </a:lnTo>
                  <a:lnTo>
                    <a:pt x="563762" y="60140"/>
                  </a:lnTo>
                  <a:lnTo>
                    <a:pt x="521262" y="77840"/>
                  </a:lnTo>
                  <a:lnTo>
                    <a:pt x="479923" y="97616"/>
                  </a:lnTo>
                  <a:lnTo>
                    <a:pt x="439815" y="119403"/>
                  </a:lnTo>
                  <a:lnTo>
                    <a:pt x="401003" y="143133"/>
                  </a:lnTo>
                  <a:lnTo>
                    <a:pt x="363556" y="168741"/>
                  </a:lnTo>
                  <a:lnTo>
                    <a:pt x="327541" y="196159"/>
                  </a:lnTo>
                  <a:lnTo>
                    <a:pt x="293027" y="225320"/>
                  </a:lnTo>
                  <a:lnTo>
                    <a:pt x="260080" y="256158"/>
                  </a:lnTo>
                  <a:lnTo>
                    <a:pt x="228768" y="288607"/>
                  </a:lnTo>
                  <a:lnTo>
                    <a:pt x="199159" y="322600"/>
                  </a:lnTo>
                  <a:lnTo>
                    <a:pt x="171321" y="358069"/>
                  </a:lnTo>
                  <a:lnTo>
                    <a:pt x="145322" y="394949"/>
                  </a:lnTo>
                  <a:lnTo>
                    <a:pt x="121228" y="433173"/>
                  </a:lnTo>
                  <a:lnTo>
                    <a:pt x="99108" y="472674"/>
                  </a:lnTo>
                  <a:lnTo>
                    <a:pt x="79029" y="513385"/>
                  </a:lnTo>
                  <a:lnTo>
                    <a:pt x="61059" y="555240"/>
                  </a:lnTo>
                  <a:lnTo>
                    <a:pt x="45265" y="598172"/>
                  </a:lnTo>
                  <a:lnTo>
                    <a:pt x="31716" y="642114"/>
                  </a:lnTo>
                  <a:lnTo>
                    <a:pt x="20478" y="687000"/>
                  </a:lnTo>
                  <a:lnTo>
                    <a:pt x="11620" y="732763"/>
                  </a:lnTo>
                  <a:lnTo>
                    <a:pt x="5209" y="779337"/>
                  </a:lnTo>
                  <a:lnTo>
                    <a:pt x="1313" y="826654"/>
                  </a:lnTo>
                  <a:lnTo>
                    <a:pt x="0" y="874649"/>
                  </a:lnTo>
                  <a:lnTo>
                    <a:pt x="1313" y="922655"/>
                  </a:lnTo>
                  <a:lnTo>
                    <a:pt x="5209" y="969984"/>
                  </a:lnTo>
                  <a:lnTo>
                    <a:pt x="11620" y="1016568"/>
                  </a:lnTo>
                  <a:lnTo>
                    <a:pt x="20478" y="1062341"/>
                  </a:lnTo>
                  <a:lnTo>
                    <a:pt x="31716" y="1107237"/>
                  </a:lnTo>
                  <a:lnTo>
                    <a:pt x="45265" y="1151187"/>
                  </a:lnTo>
                  <a:lnTo>
                    <a:pt x="61059" y="1194127"/>
                  </a:lnTo>
                  <a:lnTo>
                    <a:pt x="79029" y="1235989"/>
                  </a:lnTo>
                  <a:lnTo>
                    <a:pt x="99108" y="1276707"/>
                  </a:lnTo>
                  <a:lnTo>
                    <a:pt x="121228" y="1316213"/>
                  </a:lnTo>
                  <a:lnTo>
                    <a:pt x="145322" y="1354442"/>
                  </a:lnTo>
                  <a:lnTo>
                    <a:pt x="171321" y="1391327"/>
                  </a:lnTo>
                  <a:lnTo>
                    <a:pt x="199159" y="1426801"/>
                  </a:lnTo>
                  <a:lnTo>
                    <a:pt x="228768" y="1460797"/>
                  </a:lnTo>
                  <a:lnTo>
                    <a:pt x="260080" y="1493250"/>
                  </a:lnTo>
                  <a:lnTo>
                    <a:pt x="293027" y="1524091"/>
                  </a:lnTo>
                  <a:lnTo>
                    <a:pt x="327541" y="1553255"/>
                  </a:lnTo>
                  <a:lnTo>
                    <a:pt x="363556" y="1580675"/>
                  </a:lnTo>
                  <a:lnTo>
                    <a:pt x="401003" y="1606284"/>
                  </a:lnTo>
                  <a:lnTo>
                    <a:pt x="439815" y="1630016"/>
                  </a:lnTo>
                  <a:lnTo>
                    <a:pt x="479923" y="1651804"/>
                  </a:lnTo>
                  <a:lnTo>
                    <a:pt x="521262" y="1671582"/>
                  </a:lnTo>
                  <a:lnTo>
                    <a:pt x="563762" y="1689282"/>
                  </a:lnTo>
                  <a:lnTo>
                    <a:pt x="607356" y="1704838"/>
                  </a:lnTo>
                  <a:lnTo>
                    <a:pt x="651977" y="1718184"/>
                  </a:lnTo>
                  <a:lnTo>
                    <a:pt x="697557" y="1729253"/>
                  </a:lnTo>
                  <a:lnTo>
                    <a:pt x="744027" y="1737978"/>
                  </a:lnTo>
                  <a:lnTo>
                    <a:pt x="791322" y="1744293"/>
                  </a:lnTo>
                  <a:lnTo>
                    <a:pt x="839372" y="1748130"/>
                  </a:lnTo>
                  <a:lnTo>
                    <a:pt x="888111" y="1749425"/>
                  </a:lnTo>
                  <a:lnTo>
                    <a:pt x="936837" y="1748130"/>
                  </a:lnTo>
                  <a:lnTo>
                    <a:pt x="984876" y="1744293"/>
                  </a:lnTo>
                  <a:lnTo>
                    <a:pt x="1032159" y="1737978"/>
                  </a:lnTo>
                  <a:lnTo>
                    <a:pt x="1078620" y="1729253"/>
                  </a:lnTo>
                  <a:lnTo>
                    <a:pt x="1124191" y="1718184"/>
                  </a:lnTo>
                  <a:lnTo>
                    <a:pt x="1168803" y="1704838"/>
                  </a:lnTo>
                  <a:lnTo>
                    <a:pt x="1212389" y="1689282"/>
                  </a:lnTo>
                  <a:lnTo>
                    <a:pt x="1254882" y="1671582"/>
                  </a:lnTo>
                  <a:lnTo>
                    <a:pt x="1296214" y="1651804"/>
                  </a:lnTo>
                  <a:lnTo>
                    <a:pt x="1336317" y="1630016"/>
                  </a:lnTo>
                  <a:lnTo>
                    <a:pt x="1375123" y="1606284"/>
                  </a:lnTo>
                  <a:lnTo>
                    <a:pt x="1412566" y="1580675"/>
                  </a:lnTo>
                  <a:lnTo>
                    <a:pt x="1448576" y="1553255"/>
                  </a:lnTo>
                  <a:lnTo>
                    <a:pt x="1483087" y="1524091"/>
                  </a:lnTo>
                  <a:lnTo>
                    <a:pt x="1516030" y="1493250"/>
                  </a:lnTo>
                  <a:lnTo>
                    <a:pt x="1547339" y="1460797"/>
                  </a:lnTo>
                  <a:lnTo>
                    <a:pt x="1576945" y="1426801"/>
                  </a:lnTo>
                  <a:lnTo>
                    <a:pt x="1604781" y="1391327"/>
                  </a:lnTo>
                  <a:lnTo>
                    <a:pt x="1630778" y="1354442"/>
                  </a:lnTo>
                  <a:lnTo>
                    <a:pt x="1654871" y="1316213"/>
                  </a:lnTo>
                  <a:lnTo>
                    <a:pt x="1676990" y="1276707"/>
                  </a:lnTo>
                  <a:lnTo>
                    <a:pt x="1697067" y="1235989"/>
                  </a:lnTo>
                  <a:lnTo>
                    <a:pt x="1715037" y="1194127"/>
                  </a:lnTo>
                  <a:lnTo>
                    <a:pt x="1730830" y="1151187"/>
                  </a:lnTo>
                  <a:lnTo>
                    <a:pt x="1744379" y="1107237"/>
                  </a:lnTo>
                  <a:lnTo>
                    <a:pt x="1755616" y="1062341"/>
                  </a:lnTo>
                  <a:lnTo>
                    <a:pt x="1764474" y="1016568"/>
                  </a:lnTo>
                  <a:lnTo>
                    <a:pt x="1770885" y="969984"/>
                  </a:lnTo>
                  <a:lnTo>
                    <a:pt x="1774781" y="922655"/>
                  </a:lnTo>
                  <a:lnTo>
                    <a:pt x="1776095" y="874649"/>
                  </a:lnTo>
                  <a:lnTo>
                    <a:pt x="1774781" y="826654"/>
                  </a:lnTo>
                  <a:lnTo>
                    <a:pt x="1770885" y="779337"/>
                  </a:lnTo>
                  <a:lnTo>
                    <a:pt x="1764474" y="732763"/>
                  </a:lnTo>
                  <a:lnTo>
                    <a:pt x="1755616" y="687000"/>
                  </a:lnTo>
                  <a:lnTo>
                    <a:pt x="1744379" y="642114"/>
                  </a:lnTo>
                  <a:lnTo>
                    <a:pt x="1730830" y="598172"/>
                  </a:lnTo>
                  <a:lnTo>
                    <a:pt x="1715037" y="555240"/>
                  </a:lnTo>
                  <a:lnTo>
                    <a:pt x="1697067" y="513385"/>
                  </a:lnTo>
                  <a:lnTo>
                    <a:pt x="1676990" y="472674"/>
                  </a:lnTo>
                  <a:lnTo>
                    <a:pt x="1654871" y="433173"/>
                  </a:lnTo>
                  <a:lnTo>
                    <a:pt x="1630778" y="394949"/>
                  </a:lnTo>
                  <a:lnTo>
                    <a:pt x="1604781" y="358069"/>
                  </a:lnTo>
                  <a:lnTo>
                    <a:pt x="1576945" y="322600"/>
                  </a:lnTo>
                  <a:lnTo>
                    <a:pt x="1547339" y="288607"/>
                  </a:lnTo>
                  <a:lnTo>
                    <a:pt x="1516030" y="256159"/>
                  </a:lnTo>
                  <a:lnTo>
                    <a:pt x="1483087" y="225320"/>
                  </a:lnTo>
                  <a:lnTo>
                    <a:pt x="1448576" y="196159"/>
                  </a:lnTo>
                  <a:lnTo>
                    <a:pt x="1412566" y="168741"/>
                  </a:lnTo>
                  <a:lnTo>
                    <a:pt x="1375123" y="143133"/>
                  </a:lnTo>
                  <a:lnTo>
                    <a:pt x="1336317" y="119403"/>
                  </a:lnTo>
                  <a:lnTo>
                    <a:pt x="1296214" y="97616"/>
                  </a:lnTo>
                  <a:lnTo>
                    <a:pt x="1254882" y="77840"/>
                  </a:lnTo>
                  <a:lnTo>
                    <a:pt x="1212389" y="60140"/>
                  </a:lnTo>
                  <a:lnTo>
                    <a:pt x="1168803" y="44585"/>
                  </a:lnTo>
                  <a:lnTo>
                    <a:pt x="1124191" y="31239"/>
                  </a:lnTo>
                  <a:lnTo>
                    <a:pt x="1078620" y="20171"/>
                  </a:lnTo>
                  <a:lnTo>
                    <a:pt x="1032159" y="11446"/>
                  </a:lnTo>
                  <a:lnTo>
                    <a:pt x="984876" y="5131"/>
                  </a:lnTo>
                  <a:lnTo>
                    <a:pt x="936837" y="1294"/>
                  </a:lnTo>
                  <a:lnTo>
                    <a:pt x="888111" y="0"/>
                  </a:lnTo>
                  <a:close/>
                </a:path>
              </a:pathLst>
            </a:custGeom>
            <a:solidFill>
              <a:srgbClr val="DEEAF6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2901950" y="3180079"/>
              <a:ext cx="1776095" cy="1749425"/>
            </a:xfrm>
            <a:custGeom>
              <a:avLst/>
              <a:gdLst/>
              <a:ahLst/>
              <a:cxnLst/>
              <a:rect l="l" t="t" r="r" b="b"/>
              <a:pathLst>
                <a:path w="1776095" h="1749425">
                  <a:moveTo>
                    <a:pt x="888111" y="0"/>
                  </a:moveTo>
                  <a:lnTo>
                    <a:pt x="839372" y="1294"/>
                  </a:lnTo>
                  <a:lnTo>
                    <a:pt x="791322" y="5131"/>
                  </a:lnTo>
                  <a:lnTo>
                    <a:pt x="744027" y="11446"/>
                  </a:lnTo>
                  <a:lnTo>
                    <a:pt x="697557" y="20171"/>
                  </a:lnTo>
                  <a:lnTo>
                    <a:pt x="651977" y="31239"/>
                  </a:lnTo>
                  <a:lnTo>
                    <a:pt x="607356" y="44585"/>
                  </a:lnTo>
                  <a:lnTo>
                    <a:pt x="563762" y="60140"/>
                  </a:lnTo>
                  <a:lnTo>
                    <a:pt x="521262" y="77840"/>
                  </a:lnTo>
                  <a:lnTo>
                    <a:pt x="479923" y="97616"/>
                  </a:lnTo>
                  <a:lnTo>
                    <a:pt x="439815" y="119403"/>
                  </a:lnTo>
                  <a:lnTo>
                    <a:pt x="401003" y="143133"/>
                  </a:lnTo>
                  <a:lnTo>
                    <a:pt x="363556" y="168741"/>
                  </a:lnTo>
                  <a:lnTo>
                    <a:pt x="327541" y="196159"/>
                  </a:lnTo>
                  <a:lnTo>
                    <a:pt x="293027" y="225320"/>
                  </a:lnTo>
                  <a:lnTo>
                    <a:pt x="260080" y="256158"/>
                  </a:lnTo>
                  <a:lnTo>
                    <a:pt x="228768" y="288607"/>
                  </a:lnTo>
                  <a:lnTo>
                    <a:pt x="199159" y="322600"/>
                  </a:lnTo>
                  <a:lnTo>
                    <a:pt x="171321" y="358069"/>
                  </a:lnTo>
                  <a:lnTo>
                    <a:pt x="145322" y="394949"/>
                  </a:lnTo>
                  <a:lnTo>
                    <a:pt x="121228" y="433173"/>
                  </a:lnTo>
                  <a:lnTo>
                    <a:pt x="99108" y="472674"/>
                  </a:lnTo>
                  <a:lnTo>
                    <a:pt x="79029" y="513385"/>
                  </a:lnTo>
                  <a:lnTo>
                    <a:pt x="61059" y="555240"/>
                  </a:lnTo>
                  <a:lnTo>
                    <a:pt x="45265" y="598172"/>
                  </a:lnTo>
                  <a:lnTo>
                    <a:pt x="31716" y="642114"/>
                  </a:lnTo>
                  <a:lnTo>
                    <a:pt x="20478" y="687000"/>
                  </a:lnTo>
                  <a:lnTo>
                    <a:pt x="11620" y="732763"/>
                  </a:lnTo>
                  <a:lnTo>
                    <a:pt x="5209" y="779337"/>
                  </a:lnTo>
                  <a:lnTo>
                    <a:pt x="1313" y="826654"/>
                  </a:lnTo>
                  <a:lnTo>
                    <a:pt x="0" y="874649"/>
                  </a:lnTo>
                  <a:lnTo>
                    <a:pt x="1313" y="922655"/>
                  </a:lnTo>
                  <a:lnTo>
                    <a:pt x="5209" y="969984"/>
                  </a:lnTo>
                  <a:lnTo>
                    <a:pt x="11620" y="1016568"/>
                  </a:lnTo>
                  <a:lnTo>
                    <a:pt x="20478" y="1062341"/>
                  </a:lnTo>
                  <a:lnTo>
                    <a:pt x="31716" y="1107237"/>
                  </a:lnTo>
                  <a:lnTo>
                    <a:pt x="45265" y="1151187"/>
                  </a:lnTo>
                  <a:lnTo>
                    <a:pt x="61059" y="1194127"/>
                  </a:lnTo>
                  <a:lnTo>
                    <a:pt x="79029" y="1235989"/>
                  </a:lnTo>
                  <a:lnTo>
                    <a:pt x="99108" y="1276707"/>
                  </a:lnTo>
                  <a:lnTo>
                    <a:pt x="121228" y="1316213"/>
                  </a:lnTo>
                  <a:lnTo>
                    <a:pt x="145322" y="1354442"/>
                  </a:lnTo>
                  <a:lnTo>
                    <a:pt x="171321" y="1391327"/>
                  </a:lnTo>
                  <a:lnTo>
                    <a:pt x="199159" y="1426801"/>
                  </a:lnTo>
                  <a:lnTo>
                    <a:pt x="228768" y="1460797"/>
                  </a:lnTo>
                  <a:lnTo>
                    <a:pt x="260080" y="1493250"/>
                  </a:lnTo>
                  <a:lnTo>
                    <a:pt x="293027" y="1524091"/>
                  </a:lnTo>
                  <a:lnTo>
                    <a:pt x="327541" y="1553255"/>
                  </a:lnTo>
                  <a:lnTo>
                    <a:pt x="363556" y="1580675"/>
                  </a:lnTo>
                  <a:lnTo>
                    <a:pt x="401003" y="1606284"/>
                  </a:lnTo>
                  <a:lnTo>
                    <a:pt x="439815" y="1630016"/>
                  </a:lnTo>
                  <a:lnTo>
                    <a:pt x="479923" y="1651804"/>
                  </a:lnTo>
                  <a:lnTo>
                    <a:pt x="521262" y="1671582"/>
                  </a:lnTo>
                  <a:lnTo>
                    <a:pt x="563762" y="1689282"/>
                  </a:lnTo>
                  <a:lnTo>
                    <a:pt x="607356" y="1704838"/>
                  </a:lnTo>
                  <a:lnTo>
                    <a:pt x="651977" y="1718184"/>
                  </a:lnTo>
                  <a:lnTo>
                    <a:pt x="697557" y="1729253"/>
                  </a:lnTo>
                  <a:lnTo>
                    <a:pt x="744027" y="1737978"/>
                  </a:lnTo>
                  <a:lnTo>
                    <a:pt x="791322" y="1744293"/>
                  </a:lnTo>
                  <a:lnTo>
                    <a:pt x="839372" y="1748130"/>
                  </a:lnTo>
                  <a:lnTo>
                    <a:pt x="888111" y="1749425"/>
                  </a:lnTo>
                  <a:lnTo>
                    <a:pt x="936837" y="1748130"/>
                  </a:lnTo>
                  <a:lnTo>
                    <a:pt x="984876" y="1744293"/>
                  </a:lnTo>
                  <a:lnTo>
                    <a:pt x="1032159" y="1737978"/>
                  </a:lnTo>
                  <a:lnTo>
                    <a:pt x="1078620" y="1729253"/>
                  </a:lnTo>
                  <a:lnTo>
                    <a:pt x="1124191" y="1718184"/>
                  </a:lnTo>
                  <a:lnTo>
                    <a:pt x="1168803" y="1704838"/>
                  </a:lnTo>
                  <a:lnTo>
                    <a:pt x="1212389" y="1689282"/>
                  </a:lnTo>
                  <a:lnTo>
                    <a:pt x="1254882" y="1671582"/>
                  </a:lnTo>
                  <a:lnTo>
                    <a:pt x="1296214" y="1651804"/>
                  </a:lnTo>
                  <a:lnTo>
                    <a:pt x="1336317" y="1630016"/>
                  </a:lnTo>
                  <a:lnTo>
                    <a:pt x="1375123" y="1606284"/>
                  </a:lnTo>
                  <a:lnTo>
                    <a:pt x="1412566" y="1580675"/>
                  </a:lnTo>
                  <a:lnTo>
                    <a:pt x="1448576" y="1553255"/>
                  </a:lnTo>
                  <a:lnTo>
                    <a:pt x="1483087" y="1524091"/>
                  </a:lnTo>
                  <a:lnTo>
                    <a:pt x="1516030" y="1493250"/>
                  </a:lnTo>
                  <a:lnTo>
                    <a:pt x="1547339" y="1460797"/>
                  </a:lnTo>
                  <a:lnTo>
                    <a:pt x="1576945" y="1426801"/>
                  </a:lnTo>
                  <a:lnTo>
                    <a:pt x="1604781" y="1391327"/>
                  </a:lnTo>
                  <a:lnTo>
                    <a:pt x="1630778" y="1354442"/>
                  </a:lnTo>
                  <a:lnTo>
                    <a:pt x="1654871" y="1316213"/>
                  </a:lnTo>
                  <a:lnTo>
                    <a:pt x="1676990" y="1276707"/>
                  </a:lnTo>
                  <a:lnTo>
                    <a:pt x="1697067" y="1235989"/>
                  </a:lnTo>
                  <a:lnTo>
                    <a:pt x="1715037" y="1194127"/>
                  </a:lnTo>
                  <a:lnTo>
                    <a:pt x="1730830" y="1151187"/>
                  </a:lnTo>
                  <a:lnTo>
                    <a:pt x="1744379" y="1107237"/>
                  </a:lnTo>
                  <a:lnTo>
                    <a:pt x="1755616" y="1062341"/>
                  </a:lnTo>
                  <a:lnTo>
                    <a:pt x="1764474" y="1016568"/>
                  </a:lnTo>
                  <a:lnTo>
                    <a:pt x="1770885" y="969984"/>
                  </a:lnTo>
                  <a:lnTo>
                    <a:pt x="1774781" y="922655"/>
                  </a:lnTo>
                  <a:lnTo>
                    <a:pt x="1776095" y="874649"/>
                  </a:lnTo>
                  <a:lnTo>
                    <a:pt x="1774781" y="826654"/>
                  </a:lnTo>
                  <a:lnTo>
                    <a:pt x="1770885" y="779337"/>
                  </a:lnTo>
                  <a:lnTo>
                    <a:pt x="1764474" y="732763"/>
                  </a:lnTo>
                  <a:lnTo>
                    <a:pt x="1755616" y="687000"/>
                  </a:lnTo>
                  <a:lnTo>
                    <a:pt x="1744379" y="642114"/>
                  </a:lnTo>
                  <a:lnTo>
                    <a:pt x="1730830" y="598172"/>
                  </a:lnTo>
                  <a:lnTo>
                    <a:pt x="1715037" y="555240"/>
                  </a:lnTo>
                  <a:lnTo>
                    <a:pt x="1697067" y="513385"/>
                  </a:lnTo>
                  <a:lnTo>
                    <a:pt x="1676990" y="472674"/>
                  </a:lnTo>
                  <a:lnTo>
                    <a:pt x="1654871" y="433173"/>
                  </a:lnTo>
                  <a:lnTo>
                    <a:pt x="1630778" y="394949"/>
                  </a:lnTo>
                  <a:lnTo>
                    <a:pt x="1604781" y="358069"/>
                  </a:lnTo>
                  <a:lnTo>
                    <a:pt x="1576945" y="322600"/>
                  </a:lnTo>
                  <a:lnTo>
                    <a:pt x="1547339" y="288607"/>
                  </a:lnTo>
                  <a:lnTo>
                    <a:pt x="1516030" y="256159"/>
                  </a:lnTo>
                  <a:lnTo>
                    <a:pt x="1483087" y="225320"/>
                  </a:lnTo>
                  <a:lnTo>
                    <a:pt x="1448576" y="196159"/>
                  </a:lnTo>
                  <a:lnTo>
                    <a:pt x="1412566" y="168741"/>
                  </a:lnTo>
                  <a:lnTo>
                    <a:pt x="1375123" y="143133"/>
                  </a:lnTo>
                  <a:lnTo>
                    <a:pt x="1336317" y="119403"/>
                  </a:lnTo>
                  <a:lnTo>
                    <a:pt x="1296214" y="97616"/>
                  </a:lnTo>
                  <a:lnTo>
                    <a:pt x="1254882" y="77840"/>
                  </a:lnTo>
                  <a:lnTo>
                    <a:pt x="1212389" y="60140"/>
                  </a:lnTo>
                  <a:lnTo>
                    <a:pt x="1168803" y="44585"/>
                  </a:lnTo>
                  <a:lnTo>
                    <a:pt x="1124191" y="31239"/>
                  </a:lnTo>
                  <a:lnTo>
                    <a:pt x="1078620" y="20171"/>
                  </a:lnTo>
                  <a:lnTo>
                    <a:pt x="1032159" y="11446"/>
                  </a:lnTo>
                  <a:lnTo>
                    <a:pt x="984876" y="5131"/>
                  </a:lnTo>
                  <a:lnTo>
                    <a:pt x="936837" y="1294"/>
                  </a:lnTo>
                  <a:lnTo>
                    <a:pt x="888111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8909" y="3177965"/>
              <a:ext cx="236220" cy="6096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907639" y="1952758"/>
            <a:ext cx="1357000" cy="52450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3175" algn="ctr">
              <a:lnSpc>
                <a:spcPts val="1260"/>
              </a:lnSpc>
              <a:spcBef>
                <a:spcPts val="190"/>
              </a:spcBef>
            </a:pPr>
            <a:r>
              <a:rPr sz="1100" b="1" dirty="0">
                <a:latin typeface="Times New Roman"/>
                <a:cs typeface="Times New Roman"/>
              </a:rPr>
              <a:t>Раненый </a:t>
            </a:r>
            <a:r>
              <a:rPr sz="1100" b="1" spc="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в</a:t>
            </a:r>
            <a:r>
              <a:rPr sz="1100" b="1" spc="5" dirty="0">
                <a:latin typeface="Times New Roman"/>
                <a:cs typeface="Times New Roman"/>
              </a:rPr>
              <a:t>о</a:t>
            </a:r>
            <a:r>
              <a:rPr sz="1100" b="1" spc="-10" dirty="0">
                <a:latin typeface="Times New Roman"/>
                <a:cs typeface="Times New Roman"/>
              </a:rPr>
              <a:t>е</a:t>
            </a:r>
            <a:r>
              <a:rPr sz="1100" b="1" spc="5" dirty="0">
                <a:latin typeface="Times New Roman"/>
                <a:cs typeface="Times New Roman"/>
              </a:rPr>
              <a:t>н</a:t>
            </a:r>
            <a:r>
              <a:rPr sz="1100" b="1" spc="-15" dirty="0">
                <a:latin typeface="Times New Roman"/>
                <a:cs typeface="Times New Roman"/>
              </a:rPr>
              <a:t>н</a:t>
            </a:r>
            <a:r>
              <a:rPr sz="1100" b="1" spc="5" dirty="0">
                <a:latin typeface="Times New Roman"/>
                <a:cs typeface="Times New Roman"/>
              </a:rPr>
              <a:t>о</a:t>
            </a:r>
            <a:r>
              <a:rPr sz="1100" b="1" spc="-10" dirty="0">
                <a:latin typeface="Times New Roman"/>
                <a:cs typeface="Times New Roman"/>
              </a:rPr>
              <a:t>с</a:t>
            </a:r>
            <a:r>
              <a:rPr sz="1100" b="1" dirty="0">
                <a:latin typeface="Times New Roman"/>
                <a:cs typeface="Times New Roman"/>
              </a:rPr>
              <a:t>л</a:t>
            </a:r>
            <a:r>
              <a:rPr sz="1100" b="1" spc="10" dirty="0">
                <a:latin typeface="Times New Roman"/>
                <a:cs typeface="Times New Roman"/>
              </a:rPr>
              <a:t>у</a:t>
            </a:r>
            <a:r>
              <a:rPr sz="1100" b="1" spc="-40" dirty="0">
                <a:latin typeface="Times New Roman"/>
                <a:cs typeface="Times New Roman"/>
              </a:rPr>
              <a:t>ж</a:t>
            </a:r>
            <a:r>
              <a:rPr sz="1100" b="1" spc="5" dirty="0">
                <a:latin typeface="Times New Roman"/>
                <a:cs typeface="Times New Roman"/>
              </a:rPr>
              <a:t>а</a:t>
            </a:r>
            <a:r>
              <a:rPr sz="1100" b="1" spc="-10" dirty="0">
                <a:latin typeface="Times New Roman"/>
                <a:cs typeface="Times New Roman"/>
              </a:rPr>
              <a:t>щ</a:t>
            </a:r>
            <a:r>
              <a:rPr sz="1100" b="1" spc="5" dirty="0">
                <a:latin typeface="Times New Roman"/>
                <a:cs typeface="Times New Roman"/>
              </a:rPr>
              <a:t>и</a:t>
            </a:r>
            <a:r>
              <a:rPr sz="1100" b="1" dirty="0">
                <a:latin typeface="Times New Roman"/>
                <a:cs typeface="Times New Roman"/>
              </a:rPr>
              <a:t>й  </a:t>
            </a:r>
            <a:r>
              <a:rPr sz="1100" b="1" spc="-5" dirty="0">
                <a:latin typeface="Times New Roman"/>
                <a:cs typeface="Times New Roman"/>
              </a:rPr>
              <a:t>имеет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право:</a:t>
            </a:r>
            <a:endParaRPr sz="11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1455" y="1291431"/>
            <a:ext cx="3010604" cy="182649"/>
            <a:chOff x="1068387" y="2062797"/>
            <a:chExt cx="2487930" cy="379730"/>
          </a:xfrm>
        </p:grpSpPr>
        <p:sp>
          <p:nvSpPr>
            <p:cNvPr id="8" name="object 8"/>
            <p:cNvSpPr/>
            <p:nvPr/>
          </p:nvSpPr>
          <p:spPr>
            <a:xfrm>
              <a:off x="1073150" y="2067559"/>
              <a:ext cx="2478405" cy="370205"/>
            </a:xfrm>
            <a:custGeom>
              <a:avLst/>
              <a:gdLst/>
              <a:ahLst/>
              <a:cxnLst/>
              <a:rect l="l" t="t" r="r" b="b"/>
              <a:pathLst>
                <a:path w="2478404" h="370205">
                  <a:moveTo>
                    <a:pt x="2416683" y="0"/>
                  </a:moveTo>
                  <a:lnTo>
                    <a:pt x="61696" y="0"/>
                  </a:lnTo>
                  <a:lnTo>
                    <a:pt x="37681" y="4857"/>
                  </a:lnTo>
                  <a:lnTo>
                    <a:pt x="18070" y="18097"/>
                  </a:lnTo>
                  <a:lnTo>
                    <a:pt x="4848" y="37718"/>
                  </a:lnTo>
                  <a:lnTo>
                    <a:pt x="0" y="61722"/>
                  </a:lnTo>
                  <a:lnTo>
                    <a:pt x="0" y="308482"/>
                  </a:lnTo>
                  <a:lnTo>
                    <a:pt x="4848" y="332485"/>
                  </a:lnTo>
                  <a:lnTo>
                    <a:pt x="18070" y="352107"/>
                  </a:lnTo>
                  <a:lnTo>
                    <a:pt x="37681" y="365347"/>
                  </a:lnTo>
                  <a:lnTo>
                    <a:pt x="61696" y="370204"/>
                  </a:lnTo>
                  <a:lnTo>
                    <a:pt x="2416683" y="370204"/>
                  </a:lnTo>
                  <a:lnTo>
                    <a:pt x="2440686" y="365347"/>
                  </a:lnTo>
                  <a:lnTo>
                    <a:pt x="2460307" y="352107"/>
                  </a:lnTo>
                  <a:lnTo>
                    <a:pt x="2473547" y="332485"/>
                  </a:lnTo>
                  <a:lnTo>
                    <a:pt x="2478404" y="308482"/>
                  </a:lnTo>
                  <a:lnTo>
                    <a:pt x="2478404" y="61722"/>
                  </a:lnTo>
                  <a:lnTo>
                    <a:pt x="2473547" y="37719"/>
                  </a:lnTo>
                  <a:lnTo>
                    <a:pt x="2460307" y="18097"/>
                  </a:lnTo>
                  <a:lnTo>
                    <a:pt x="2440686" y="4857"/>
                  </a:lnTo>
                  <a:lnTo>
                    <a:pt x="2416683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073150" y="2067559"/>
              <a:ext cx="2478405" cy="370205"/>
            </a:xfrm>
            <a:custGeom>
              <a:avLst/>
              <a:gdLst/>
              <a:ahLst/>
              <a:cxnLst/>
              <a:rect l="l" t="t" r="r" b="b"/>
              <a:pathLst>
                <a:path w="2478404" h="370205">
                  <a:moveTo>
                    <a:pt x="61696" y="0"/>
                  </a:moveTo>
                  <a:lnTo>
                    <a:pt x="37681" y="4857"/>
                  </a:lnTo>
                  <a:lnTo>
                    <a:pt x="18070" y="18097"/>
                  </a:lnTo>
                  <a:lnTo>
                    <a:pt x="4848" y="37718"/>
                  </a:lnTo>
                  <a:lnTo>
                    <a:pt x="0" y="61722"/>
                  </a:lnTo>
                  <a:lnTo>
                    <a:pt x="0" y="308482"/>
                  </a:lnTo>
                  <a:lnTo>
                    <a:pt x="4848" y="332485"/>
                  </a:lnTo>
                  <a:lnTo>
                    <a:pt x="18070" y="352107"/>
                  </a:lnTo>
                  <a:lnTo>
                    <a:pt x="37681" y="365347"/>
                  </a:lnTo>
                  <a:lnTo>
                    <a:pt x="61696" y="370204"/>
                  </a:lnTo>
                  <a:lnTo>
                    <a:pt x="2416683" y="370204"/>
                  </a:lnTo>
                  <a:lnTo>
                    <a:pt x="2440686" y="365347"/>
                  </a:lnTo>
                  <a:lnTo>
                    <a:pt x="2460307" y="352107"/>
                  </a:lnTo>
                  <a:lnTo>
                    <a:pt x="2473547" y="332485"/>
                  </a:lnTo>
                  <a:lnTo>
                    <a:pt x="2478404" y="308482"/>
                  </a:lnTo>
                  <a:lnTo>
                    <a:pt x="2478404" y="61722"/>
                  </a:lnTo>
                  <a:lnTo>
                    <a:pt x="2473547" y="37719"/>
                  </a:lnTo>
                  <a:lnTo>
                    <a:pt x="2460307" y="18097"/>
                  </a:lnTo>
                  <a:lnTo>
                    <a:pt x="2440686" y="4857"/>
                  </a:lnTo>
                  <a:lnTo>
                    <a:pt x="2416683" y="0"/>
                  </a:lnTo>
                  <a:lnTo>
                    <a:pt x="61696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55612" y="1266051"/>
            <a:ext cx="19701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Страховое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обеспечение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48915" y="987955"/>
            <a:ext cx="2462275" cy="182649"/>
            <a:chOff x="4553902" y="2062797"/>
            <a:chExt cx="2063750" cy="379730"/>
          </a:xfrm>
        </p:grpSpPr>
        <p:sp>
          <p:nvSpPr>
            <p:cNvPr id="12" name="object 12"/>
            <p:cNvSpPr/>
            <p:nvPr/>
          </p:nvSpPr>
          <p:spPr>
            <a:xfrm>
              <a:off x="4558665" y="2067559"/>
              <a:ext cx="2054225" cy="370205"/>
            </a:xfrm>
            <a:custGeom>
              <a:avLst/>
              <a:gdLst/>
              <a:ahLst/>
              <a:cxnLst/>
              <a:rect l="l" t="t" r="r" b="b"/>
              <a:pathLst>
                <a:path w="2054225" h="370205">
                  <a:moveTo>
                    <a:pt x="1992503" y="0"/>
                  </a:moveTo>
                  <a:lnTo>
                    <a:pt x="61722" y="0"/>
                  </a:lnTo>
                  <a:lnTo>
                    <a:pt x="37719" y="4857"/>
                  </a:lnTo>
                  <a:lnTo>
                    <a:pt x="18097" y="18097"/>
                  </a:lnTo>
                  <a:lnTo>
                    <a:pt x="4857" y="37718"/>
                  </a:lnTo>
                  <a:lnTo>
                    <a:pt x="0" y="61722"/>
                  </a:lnTo>
                  <a:lnTo>
                    <a:pt x="0" y="308482"/>
                  </a:lnTo>
                  <a:lnTo>
                    <a:pt x="4857" y="332485"/>
                  </a:lnTo>
                  <a:lnTo>
                    <a:pt x="18097" y="352107"/>
                  </a:lnTo>
                  <a:lnTo>
                    <a:pt x="37719" y="365347"/>
                  </a:lnTo>
                  <a:lnTo>
                    <a:pt x="61722" y="370204"/>
                  </a:lnTo>
                  <a:lnTo>
                    <a:pt x="1992503" y="370204"/>
                  </a:lnTo>
                  <a:lnTo>
                    <a:pt x="2016506" y="365347"/>
                  </a:lnTo>
                  <a:lnTo>
                    <a:pt x="2036127" y="352107"/>
                  </a:lnTo>
                  <a:lnTo>
                    <a:pt x="2049367" y="332485"/>
                  </a:lnTo>
                  <a:lnTo>
                    <a:pt x="2054225" y="308482"/>
                  </a:lnTo>
                  <a:lnTo>
                    <a:pt x="2054225" y="61722"/>
                  </a:lnTo>
                  <a:lnTo>
                    <a:pt x="2049367" y="37719"/>
                  </a:lnTo>
                  <a:lnTo>
                    <a:pt x="2036127" y="18097"/>
                  </a:lnTo>
                  <a:lnTo>
                    <a:pt x="2016506" y="4857"/>
                  </a:lnTo>
                  <a:lnTo>
                    <a:pt x="1992503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558665" y="2067559"/>
              <a:ext cx="2054225" cy="370205"/>
            </a:xfrm>
            <a:custGeom>
              <a:avLst/>
              <a:gdLst/>
              <a:ahLst/>
              <a:cxnLst/>
              <a:rect l="l" t="t" r="r" b="b"/>
              <a:pathLst>
                <a:path w="2054225" h="370205">
                  <a:moveTo>
                    <a:pt x="61722" y="0"/>
                  </a:moveTo>
                  <a:lnTo>
                    <a:pt x="37719" y="4857"/>
                  </a:lnTo>
                  <a:lnTo>
                    <a:pt x="18097" y="18097"/>
                  </a:lnTo>
                  <a:lnTo>
                    <a:pt x="4857" y="37718"/>
                  </a:lnTo>
                  <a:lnTo>
                    <a:pt x="0" y="61722"/>
                  </a:lnTo>
                  <a:lnTo>
                    <a:pt x="0" y="308482"/>
                  </a:lnTo>
                  <a:lnTo>
                    <a:pt x="4857" y="332485"/>
                  </a:lnTo>
                  <a:lnTo>
                    <a:pt x="18097" y="352107"/>
                  </a:lnTo>
                  <a:lnTo>
                    <a:pt x="37719" y="365347"/>
                  </a:lnTo>
                  <a:lnTo>
                    <a:pt x="61722" y="370204"/>
                  </a:lnTo>
                  <a:lnTo>
                    <a:pt x="1992503" y="370204"/>
                  </a:lnTo>
                  <a:lnTo>
                    <a:pt x="2016506" y="365347"/>
                  </a:lnTo>
                  <a:lnTo>
                    <a:pt x="2036127" y="352107"/>
                  </a:lnTo>
                  <a:lnTo>
                    <a:pt x="2049367" y="332485"/>
                  </a:lnTo>
                  <a:lnTo>
                    <a:pt x="2054225" y="308482"/>
                  </a:lnTo>
                  <a:lnTo>
                    <a:pt x="2054225" y="61722"/>
                  </a:lnTo>
                  <a:lnTo>
                    <a:pt x="2049367" y="37719"/>
                  </a:lnTo>
                  <a:lnTo>
                    <a:pt x="2036127" y="18097"/>
                  </a:lnTo>
                  <a:lnTo>
                    <a:pt x="2016506" y="4857"/>
                  </a:lnTo>
                  <a:lnTo>
                    <a:pt x="1992503" y="0"/>
                  </a:lnTo>
                  <a:lnTo>
                    <a:pt x="61722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387432" y="980535"/>
            <a:ext cx="222375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Единовременная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выплата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90129" y="331163"/>
            <a:ext cx="3006931" cy="963570"/>
            <a:chOff x="1073150" y="701674"/>
            <a:chExt cx="2484895" cy="955044"/>
          </a:xfrm>
        </p:grpSpPr>
        <p:sp>
          <p:nvSpPr>
            <p:cNvPr id="16" name="object 16"/>
            <p:cNvSpPr/>
            <p:nvPr/>
          </p:nvSpPr>
          <p:spPr>
            <a:xfrm>
              <a:off x="1073151" y="1179193"/>
              <a:ext cx="901700" cy="477519"/>
            </a:xfrm>
            <a:custGeom>
              <a:avLst/>
              <a:gdLst/>
              <a:ahLst/>
              <a:cxnLst/>
              <a:rect l="l" t="t" r="r" b="b"/>
              <a:pathLst>
                <a:path w="901700" h="477519">
                  <a:moveTo>
                    <a:pt x="822070" y="0"/>
                  </a:moveTo>
                  <a:lnTo>
                    <a:pt x="79590" y="0"/>
                  </a:lnTo>
                  <a:lnTo>
                    <a:pt x="48611" y="6262"/>
                  </a:lnTo>
                  <a:lnTo>
                    <a:pt x="23312" y="23336"/>
                  </a:lnTo>
                  <a:lnTo>
                    <a:pt x="6254" y="48648"/>
                  </a:lnTo>
                  <a:lnTo>
                    <a:pt x="0" y="79629"/>
                  </a:lnTo>
                  <a:lnTo>
                    <a:pt x="0" y="397891"/>
                  </a:lnTo>
                  <a:lnTo>
                    <a:pt x="6254" y="428871"/>
                  </a:lnTo>
                  <a:lnTo>
                    <a:pt x="23312" y="454183"/>
                  </a:lnTo>
                  <a:lnTo>
                    <a:pt x="48611" y="471257"/>
                  </a:lnTo>
                  <a:lnTo>
                    <a:pt x="79590" y="477520"/>
                  </a:lnTo>
                  <a:lnTo>
                    <a:pt x="822070" y="477520"/>
                  </a:lnTo>
                  <a:lnTo>
                    <a:pt x="853051" y="471257"/>
                  </a:lnTo>
                  <a:lnTo>
                    <a:pt x="878363" y="454183"/>
                  </a:lnTo>
                  <a:lnTo>
                    <a:pt x="895437" y="428871"/>
                  </a:lnTo>
                  <a:lnTo>
                    <a:pt x="901700" y="397891"/>
                  </a:lnTo>
                  <a:lnTo>
                    <a:pt x="901700" y="79629"/>
                  </a:lnTo>
                  <a:lnTo>
                    <a:pt x="895437" y="48648"/>
                  </a:lnTo>
                  <a:lnTo>
                    <a:pt x="878363" y="23336"/>
                  </a:lnTo>
                  <a:lnTo>
                    <a:pt x="853051" y="6262"/>
                  </a:lnTo>
                  <a:lnTo>
                    <a:pt x="82207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73150" y="1179194"/>
              <a:ext cx="901700" cy="477520"/>
            </a:xfrm>
            <a:custGeom>
              <a:avLst/>
              <a:gdLst/>
              <a:ahLst/>
              <a:cxnLst/>
              <a:rect l="l" t="t" r="r" b="b"/>
              <a:pathLst>
                <a:path w="901700" h="477519">
                  <a:moveTo>
                    <a:pt x="79590" y="0"/>
                  </a:moveTo>
                  <a:lnTo>
                    <a:pt x="48611" y="6262"/>
                  </a:lnTo>
                  <a:lnTo>
                    <a:pt x="23312" y="23336"/>
                  </a:lnTo>
                  <a:lnTo>
                    <a:pt x="6254" y="48648"/>
                  </a:lnTo>
                  <a:lnTo>
                    <a:pt x="0" y="79629"/>
                  </a:lnTo>
                  <a:lnTo>
                    <a:pt x="0" y="397891"/>
                  </a:lnTo>
                  <a:lnTo>
                    <a:pt x="6254" y="428871"/>
                  </a:lnTo>
                  <a:lnTo>
                    <a:pt x="23312" y="454183"/>
                  </a:lnTo>
                  <a:lnTo>
                    <a:pt x="48611" y="471257"/>
                  </a:lnTo>
                  <a:lnTo>
                    <a:pt x="79590" y="477520"/>
                  </a:lnTo>
                  <a:lnTo>
                    <a:pt x="822070" y="477520"/>
                  </a:lnTo>
                  <a:lnTo>
                    <a:pt x="853051" y="471257"/>
                  </a:lnTo>
                  <a:lnTo>
                    <a:pt x="878363" y="454183"/>
                  </a:lnTo>
                  <a:lnTo>
                    <a:pt x="895437" y="428871"/>
                  </a:lnTo>
                  <a:lnTo>
                    <a:pt x="901700" y="397891"/>
                  </a:lnTo>
                  <a:lnTo>
                    <a:pt x="901700" y="79629"/>
                  </a:lnTo>
                  <a:lnTo>
                    <a:pt x="895437" y="48648"/>
                  </a:lnTo>
                  <a:lnTo>
                    <a:pt x="878363" y="23336"/>
                  </a:lnTo>
                  <a:lnTo>
                    <a:pt x="853051" y="6262"/>
                  </a:lnTo>
                  <a:lnTo>
                    <a:pt x="822070" y="0"/>
                  </a:lnTo>
                  <a:lnTo>
                    <a:pt x="7959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73150" y="701675"/>
              <a:ext cx="901700" cy="477520"/>
            </a:xfrm>
            <a:custGeom>
              <a:avLst/>
              <a:gdLst/>
              <a:ahLst/>
              <a:cxnLst/>
              <a:rect l="l" t="t" r="r" b="b"/>
              <a:pathLst>
                <a:path w="901700" h="477519">
                  <a:moveTo>
                    <a:pt x="822070" y="0"/>
                  </a:moveTo>
                  <a:lnTo>
                    <a:pt x="79590" y="0"/>
                  </a:lnTo>
                  <a:lnTo>
                    <a:pt x="48611" y="6262"/>
                  </a:lnTo>
                  <a:lnTo>
                    <a:pt x="23312" y="23336"/>
                  </a:lnTo>
                  <a:lnTo>
                    <a:pt x="6254" y="48648"/>
                  </a:lnTo>
                  <a:lnTo>
                    <a:pt x="0" y="79628"/>
                  </a:lnTo>
                  <a:lnTo>
                    <a:pt x="0" y="397890"/>
                  </a:lnTo>
                  <a:lnTo>
                    <a:pt x="6254" y="428871"/>
                  </a:lnTo>
                  <a:lnTo>
                    <a:pt x="23312" y="454183"/>
                  </a:lnTo>
                  <a:lnTo>
                    <a:pt x="48611" y="471257"/>
                  </a:lnTo>
                  <a:lnTo>
                    <a:pt x="79590" y="477519"/>
                  </a:lnTo>
                  <a:lnTo>
                    <a:pt x="822070" y="477519"/>
                  </a:lnTo>
                  <a:lnTo>
                    <a:pt x="853051" y="471257"/>
                  </a:lnTo>
                  <a:lnTo>
                    <a:pt x="878363" y="454183"/>
                  </a:lnTo>
                  <a:lnTo>
                    <a:pt x="895437" y="428871"/>
                  </a:lnTo>
                  <a:lnTo>
                    <a:pt x="901700" y="397890"/>
                  </a:lnTo>
                  <a:lnTo>
                    <a:pt x="901700" y="79628"/>
                  </a:lnTo>
                  <a:lnTo>
                    <a:pt x="895437" y="48648"/>
                  </a:lnTo>
                  <a:lnTo>
                    <a:pt x="878363" y="23336"/>
                  </a:lnTo>
                  <a:lnTo>
                    <a:pt x="853051" y="6262"/>
                  </a:lnTo>
                  <a:lnTo>
                    <a:pt x="822070" y="0"/>
                  </a:lnTo>
                  <a:close/>
                </a:path>
              </a:pathLst>
            </a:custGeom>
            <a:solidFill>
              <a:srgbClr val="A8D08D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73150" y="701674"/>
              <a:ext cx="901700" cy="477520"/>
            </a:xfrm>
            <a:custGeom>
              <a:avLst/>
              <a:gdLst/>
              <a:ahLst/>
              <a:cxnLst/>
              <a:rect l="l" t="t" r="r" b="b"/>
              <a:pathLst>
                <a:path w="901700" h="477519">
                  <a:moveTo>
                    <a:pt x="79590" y="0"/>
                  </a:moveTo>
                  <a:lnTo>
                    <a:pt x="48611" y="6262"/>
                  </a:lnTo>
                  <a:lnTo>
                    <a:pt x="23312" y="23336"/>
                  </a:lnTo>
                  <a:lnTo>
                    <a:pt x="6254" y="48648"/>
                  </a:lnTo>
                  <a:lnTo>
                    <a:pt x="0" y="79628"/>
                  </a:lnTo>
                  <a:lnTo>
                    <a:pt x="0" y="397890"/>
                  </a:lnTo>
                  <a:lnTo>
                    <a:pt x="6254" y="428871"/>
                  </a:lnTo>
                  <a:lnTo>
                    <a:pt x="23312" y="454183"/>
                  </a:lnTo>
                  <a:lnTo>
                    <a:pt x="48611" y="471257"/>
                  </a:lnTo>
                  <a:lnTo>
                    <a:pt x="79590" y="477519"/>
                  </a:lnTo>
                  <a:lnTo>
                    <a:pt x="822070" y="477519"/>
                  </a:lnTo>
                  <a:lnTo>
                    <a:pt x="853051" y="471257"/>
                  </a:lnTo>
                  <a:lnTo>
                    <a:pt x="878363" y="454183"/>
                  </a:lnTo>
                  <a:lnTo>
                    <a:pt x="895437" y="428871"/>
                  </a:lnTo>
                  <a:lnTo>
                    <a:pt x="901700" y="397890"/>
                  </a:lnTo>
                  <a:lnTo>
                    <a:pt x="901700" y="79628"/>
                  </a:lnTo>
                  <a:lnTo>
                    <a:pt x="895437" y="48648"/>
                  </a:lnTo>
                  <a:lnTo>
                    <a:pt x="878363" y="23336"/>
                  </a:lnTo>
                  <a:lnTo>
                    <a:pt x="853051" y="6262"/>
                  </a:lnTo>
                  <a:lnTo>
                    <a:pt x="822070" y="0"/>
                  </a:lnTo>
                  <a:lnTo>
                    <a:pt x="7959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649855" y="1151763"/>
              <a:ext cx="901700" cy="504955"/>
            </a:xfrm>
            <a:custGeom>
              <a:avLst/>
              <a:gdLst/>
              <a:ahLst/>
              <a:cxnLst/>
              <a:rect l="l" t="t" r="r" b="b"/>
              <a:pathLst>
                <a:path w="901700" h="477519">
                  <a:moveTo>
                    <a:pt x="822070" y="0"/>
                  </a:moveTo>
                  <a:lnTo>
                    <a:pt x="79628" y="0"/>
                  </a:lnTo>
                  <a:lnTo>
                    <a:pt x="48648" y="6262"/>
                  </a:lnTo>
                  <a:lnTo>
                    <a:pt x="23336" y="23336"/>
                  </a:lnTo>
                  <a:lnTo>
                    <a:pt x="6262" y="48648"/>
                  </a:lnTo>
                  <a:lnTo>
                    <a:pt x="0" y="79629"/>
                  </a:lnTo>
                  <a:lnTo>
                    <a:pt x="0" y="397891"/>
                  </a:lnTo>
                  <a:lnTo>
                    <a:pt x="6262" y="428871"/>
                  </a:lnTo>
                  <a:lnTo>
                    <a:pt x="23336" y="454183"/>
                  </a:lnTo>
                  <a:lnTo>
                    <a:pt x="48648" y="471257"/>
                  </a:lnTo>
                  <a:lnTo>
                    <a:pt x="79628" y="477520"/>
                  </a:lnTo>
                  <a:lnTo>
                    <a:pt x="822070" y="477520"/>
                  </a:lnTo>
                  <a:lnTo>
                    <a:pt x="853051" y="471257"/>
                  </a:lnTo>
                  <a:lnTo>
                    <a:pt x="878363" y="454183"/>
                  </a:lnTo>
                  <a:lnTo>
                    <a:pt x="895437" y="428871"/>
                  </a:lnTo>
                  <a:lnTo>
                    <a:pt x="901699" y="397891"/>
                  </a:lnTo>
                  <a:lnTo>
                    <a:pt x="901699" y="79629"/>
                  </a:lnTo>
                  <a:lnTo>
                    <a:pt x="895437" y="48648"/>
                  </a:lnTo>
                  <a:lnTo>
                    <a:pt x="878363" y="23336"/>
                  </a:lnTo>
                  <a:lnTo>
                    <a:pt x="853051" y="6262"/>
                  </a:lnTo>
                  <a:lnTo>
                    <a:pt x="822070" y="0"/>
                  </a:lnTo>
                  <a:close/>
                </a:path>
              </a:pathLst>
            </a:custGeom>
            <a:solidFill>
              <a:srgbClr val="FFFF00">
                <a:alpha val="77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656345" y="1142603"/>
              <a:ext cx="901700" cy="477520"/>
            </a:xfrm>
            <a:custGeom>
              <a:avLst/>
              <a:gdLst/>
              <a:ahLst/>
              <a:cxnLst/>
              <a:rect l="l" t="t" r="r" b="b"/>
              <a:pathLst>
                <a:path w="901700" h="477519">
                  <a:moveTo>
                    <a:pt x="79628" y="0"/>
                  </a:moveTo>
                  <a:lnTo>
                    <a:pt x="48648" y="6262"/>
                  </a:lnTo>
                  <a:lnTo>
                    <a:pt x="23336" y="23336"/>
                  </a:lnTo>
                  <a:lnTo>
                    <a:pt x="6262" y="48648"/>
                  </a:lnTo>
                  <a:lnTo>
                    <a:pt x="0" y="79629"/>
                  </a:lnTo>
                  <a:lnTo>
                    <a:pt x="0" y="397891"/>
                  </a:lnTo>
                  <a:lnTo>
                    <a:pt x="6262" y="428871"/>
                  </a:lnTo>
                  <a:lnTo>
                    <a:pt x="23336" y="454183"/>
                  </a:lnTo>
                  <a:lnTo>
                    <a:pt x="48648" y="471257"/>
                  </a:lnTo>
                  <a:lnTo>
                    <a:pt x="79628" y="477520"/>
                  </a:lnTo>
                  <a:lnTo>
                    <a:pt x="822070" y="477520"/>
                  </a:lnTo>
                  <a:lnTo>
                    <a:pt x="853051" y="471257"/>
                  </a:lnTo>
                  <a:lnTo>
                    <a:pt x="878363" y="454183"/>
                  </a:lnTo>
                  <a:lnTo>
                    <a:pt x="895437" y="428871"/>
                  </a:lnTo>
                  <a:lnTo>
                    <a:pt x="901699" y="397891"/>
                  </a:lnTo>
                  <a:lnTo>
                    <a:pt x="901699" y="79629"/>
                  </a:lnTo>
                  <a:lnTo>
                    <a:pt x="895437" y="48648"/>
                  </a:lnTo>
                  <a:lnTo>
                    <a:pt x="878363" y="23336"/>
                  </a:lnTo>
                  <a:lnTo>
                    <a:pt x="853051" y="6262"/>
                  </a:lnTo>
                  <a:lnTo>
                    <a:pt x="822070" y="0"/>
                  </a:lnTo>
                  <a:lnTo>
                    <a:pt x="79628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21485" y="413848"/>
            <a:ext cx="829876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10"/>
              </a:lnSpc>
              <a:spcBef>
                <a:spcPts val="100"/>
              </a:spcBef>
            </a:pPr>
            <a:r>
              <a:rPr lang="ru-RU" sz="1200" b="1" spc="-20" dirty="0" smtClean="0">
                <a:latin typeface="Times New Roman"/>
                <a:cs typeface="Times New Roman"/>
              </a:rPr>
              <a:t>313</a:t>
            </a:r>
            <a:r>
              <a:rPr sz="1200" b="1" spc="-45" dirty="0" smtClean="0">
                <a:latin typeface="Times New Roman"/>
                <a:cs typeface="Times New Roman"/>
              </a:rPr>
              <a:t> </a:t>
            </a:r>
            <a:r>
              <a:rPr lang="ru-RU" sz="1200" b="1" spc="-45" dirty="0" smtClean="0">
                <a:latin typeface="Times New Roman"/>
                <a:cs typeface="Times New Roman"/>
              </a:rPr>
              <a:t>172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ts val="1410"/>
              </a:lnSpc>
            </a:pPr>
            <a:r>
              <a:rPr sz="1200" b="1" spc="-5" dirty="0">
                <a:latin typeface="Times New Roman"/>
                <a:cs typeface="Times New Roman"/>
              </a:rPr>
              <a:t>руб.</a:t>
            </a:r>
            <a:endParaRPr sz="1200" dirty="0">
              <a:latin typeface="Times New Roman"/>
              <a:cs typeface="Times New Roman"/>
            </a:endParaRPr>
          </a:p>
          <a:p>
            <a:pPr marL="47625" marR="41275" algn="ctr">
              <a:lnSpc>
                <a:spcPts val="1360"/>
              </a:lnSpc>
              <a:spcBef>
                <a:spcPts val="1070"/>
              </a:spcBef>
            </a:pPr>
            <a:r>
              <a:rPr sz="1200" b="1" dirty="0">
                <a:latin typeface="Times New Roman"/>
                <a:cs typeface="Times New Roman"/>
              </a:rPr>
              <a:t>Т</a:t>
            </a:r>
            <a:r>
              <a:rPr sz="1200" b="1" spc="-10" dirty="0">
                <a:latin typeface="Times New Roman"/>
                <a:cs typeface="Times New Roman"/>
              </a:rPr>
              <a:t>яж</a:t>
            </a:r>
            <a:r>
              <a:rPr sz="1200" b="1" spc="5" dirty="0">
                <a:latin typeface="Times New Roman"/>
                <a:cs typeface="Times New Roman"/>
              </a:rPr>
              <a:t>ел</a:t>
            </a:r>
            <a:r>
              <a:rPr sz="1200" b="1" spc="-25" dirty="0">
                <a:latin typeface="Times New Roman"/>
                <a:cs typeface="Times New Roman"/>
              </a:rPr>
              <a:t>о</a:t>
            </a:r>
            <a:r>
              <a:rPr sz="1200" b="1" dirty="0">
                <a:latin typeface="Times New Roman"/>
                <a:cs typeface="Times New Roman"/>
              </a:rPr>
              <a:t>е  </a:t>
            </a:r>
            <a:r>
              <a:rPr sz="1200" b="1" spc="-5" dirty="0">
                <a:latin typeface="Times New Roman"/>
                <a:cs typeface="Times New Roman"/>
              </a:rPr>
              <a:t>ранение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900165" y="321736"/>
            <a:ext cx="1102659" cy="490904"/>
            <a:chOff x="2645092" y="696912"/>
            <a:chExt cx="911225" cy="487045"/>
          </a:xfrm>
        </p:grpSpPr>
        <p:sp>
          <p:nvSpPr>
            <p:cNvPr id="24" name="object 24"/>
            <p:cNvSpPr/>
            <p:nvPr/>
          </p:nvSpPr>
          <p:spPr>
            <a:xfrm>
              <a:off x="2649854" y="701674"/>
              <a:ext cx="901700" cy="477520"/>
            </a:xfrm>
            <a:custGeom>
              <a:avLst/>
              <a:gdLst/>
              <a:ahLst/>
              <a:cxnLst/>
              <a:rect l="l" t="t" r="r" b="b"/>
              <a:pathLst>
                <a:path w="901700" h="477519">
                  <a:moveTo>
                    <a:pt x="822070" y="0"/>
                  </a:moveTo>
                  <a:lnTo>
                    <a:pt x="79628" y="0"/>
                  </a:lnTo>
                  <a:lnTo>
                    <a:pt x="48648" y="6262"/>
                  </a:lnTo>
                  <a:lnTo>
                    <a:pt x="23336" y="23336"/>
                  </a:lnTo>
                  <a:lnTo>
                    <a:pt x="6262" y="48648"/>
                  </a:lnTo>
                  <a:lnTo>
                    <a:pt x="0" y="79628"/>
                  </a:lnTo>
                  <a:lnTo>
                    <a:pt x="0" y="397890"/>
                  </a:lnTo>
                  <a:lnTo>
                    <a:pt x="6262" y="428871"/>
                  </a:lnTo>
                  <a:lnTo>
                    <a:pt x="23336" y="454183"/>
                  </a:lnTo>
                  <a:lnTo>
                    <a:pt x="48648" y="471257"/>
                  </a:lnTo>
                  <a:lnTo>
                    <a:pt x="79628" y="477519"/>
                  </a:lnTo>
                  <a:lnTo>
                    <a:pt x="822070" y="477519"/>
                  </a:lnTo>
                  <a:lnTo>
                    <a:pt x="853051" y="471257"/>
                  </a:lnTo>
                  <a:lnTo>
                    <a:pt x="878363" y="454183"/>
                  </a:lnTo>
                  <a:lnTo>
                    <a:pt x="895437" y="428871"/>
                  </a:lnTo>
                  <a:lnTo>
                    <a:pt x="901699" y="397890"/>
                  </a:lnTo>
                  <a:lnTo>
                    <a:pt x="901699" y="79628"/>
                  </a:lnTo>
                  <a:lnTo>
                    <a:pt x="895437" y="48648"/>
                  </a:lnTo>
                  <a:lnTo>
                    <a:pt x="878363" y="23336"/>
                  </a:lnTo>
                  <a:lnTo>
                    <a:pt x="853051" y="6262"/>
                  </a:lnTo>
                  <a:lnTo>
                    <a:pt x="822070" y="0"/>
                  </a:lnTo>
                  <a:close/>
                </a:path>
              </a:pathLst>
            </a:custGeom>
            <a:solidFill>
              <a:srgbClr val="A8D08D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649854" y="701674"/>
              <a:ext cx="901700" cy="477520"/>
            </a:xfrm>
            <a:custGeom>
              <a:avLst/>
              <a:gdLst/>
              <a:ahLst/>
              <a:cxnLst/>
              <a:rect l="l" t="t" r="r" b="b"/>
              <a:pathLst>
                <a:path w="901700" h="477519">
                  <a:moveTo>
                    <a:pt x="79628" y="0"/>
                  </a:moveTo>
                  <a:lnTo>
                    <a:pt x="48648" y="6262"/>
                  </a:lnTo>
                  <a:lnTo>
                    <a:pt x="23336" y="23336"/>
                  </a:lnTo>
                  <a:lnTo>
                    <a:pt x="6262" y="48648"/>
                  </a:lnTo>
                  <a:lnTo>
                    <a:pt x="0" y="79628"/>
                  </a:lnTo>
                  <a:lnTo>
                    <a:pt x="0" y="397890"/>
                  </a:lnTo>
                  <a:lnTo>
                    <a:pt x="6262" y="428871"/>
                  </a:lnTo>
                  <a:lnTo>
                    <a:pt x="23336" y="454183"/>
                  </a:lnTo>
                  <a:lnTo>
                    <a:pt x="48648" y="471257"/>
                  </a:lnTo>
                  <a:lnTo>
                    <a:pt x="79628" y="477519"/>
                  </a:lnTo>
                  <a:lnTo>
                    <a:pt x="822070" y="477519"/>
                  </a:lnTo>
                  <a:lnTo>
                    <a:pt x="853051" y="471257"/>
                  </a:lnTo>
                  <a:lnTo>
                    <a:pt x="878363" y="454183"/>
                  </a:lnTo>
                  <a:lnTo>
                    <a:pt x="895437" y="428871"/>
                  </a:lnTo>
                  <a:lnTo>
                    <a:pt x="901699" y="397890"/>
                  </a:lnTo>
                  <a:lnTo>
                    <a:pt x="901699" y="79628"/>
                  </a:lnTo>
                  <a:lnTo>
                    <a:pt x="895437" y="48648"/>
                  </a:lnTo>
                  <a:lnTo>
                    <a:pt x="878363" y="23336"/>
                  </a:lnTo>
                  <a:lnTo>
                    <a:pt x="853051" y="6262"/>
                  </a:lnTo>
                  <a:lnTo>
                    <a:pt x="822070" y="0"/>
                  </a:lnTo>
                  <a:lnTo>
                    <a:pt x="79628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062582" y="340011"/>
            <a:ext cx="768403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10"/>
              </a:lnSpc>
              <a:spcBef>
                <a:spcPts val="100"/>
              </a:spcBef>
            </a:pPr>
            <a:r>
              <a:rPr sz="1200" b="1" dirty="0" smtClean="0">
                <a:latin typeface="Times New Roman"/>
                <a:cs typeface="Times New Roman"/>
              </a:rPr>
              <a:t>7</a:t>
            </a:r>
            <a:r>
              <a:rPr lang="ru-RU" sz="1200" b="1" dirty="0" smtClean="0">
                <a:latin typeface="Times New Roman"/>
                <a:cs typeface="Times New Roman"/>
              </a:rPr>
              <a:t>8</a:t>
            </a:r>
            <a:r>
              <a:rPr sz="1200" b="1" spc="-60" dirty="0" smtClean="0">
                <a:latin typeface="Times New Roman"/>
                <a:cs typeface="Times New Roman"/>
              </a:rPr>
              <a:t> </a:t>
            </a:r>
            <a:r>
              <a:rPr lang="ru-RU" sz="1200" b="1" spc="-60" dirty="0" smtClean="0">
                <a:latin typeface="Times New Roman"/>
                <a:cs typeface="Times New Roman"/>
              </a:rPr>
              <a:t>293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ts val="1410"/>
              </a:lnSpc>
            </a:pPr>
            <a:r>
              <a:rPr sz="1200" b="1" spc="-5" dirty="0">
                <a:latin typeface="Times New Roman"/>
                <a:cs typeface="Times New Roman"/>
              </a:rPr>
              <a:t>руб.</a:t>
            </a:r>
            <a:endParaRPr sz="1200" dirty="0">
              <a:latin typeface="Times New Roman"/>
              <a:cs typeface="Times New Roman"/>
            </a:endParaRPr>
          </a:p>
          <a:p>
            <a:pPr marL="38100" marR="29209" indent="-2540" algn="ctr">
              <a:lnSpc>
                <a:spcPts val="1360"/>
              </a:lnSpc>
              <a:spcBef>
                <a:spcPts val="1070"/>
              </a:spcBef>
            </a:pPr>
            <a:r>
              <a:rPr sz="1200" b="1" spc="-5" dirty="0" smtClean="0">
                <a:latin typeface="Times New Roman"/>
                <a:cs typeface="Times New Roman"/>
              </a:rPr>
              <a:t>Легкое </a:t>
            </a:r>
            <a:r>
              <a:rPr sz="1200" b="1" dirty="0" smtClean="0">
                <a:latin typeface="Times New Roman"/>
                <a:cs typeface="Times New Roman"/>
              </a:rPr>
              <a:t> </a:t>
            </a:r>
            <a:r>
              <a:rPr sz="1200" b="1" spc="-30" dirty="0">
                <a:latin typeface="Times New Roman"/>
                <a:cs typeface="Times New Roman"/>
              </a:rPr>
              <a:t>р</a:t>
            </a:r>
            <a:r>
              <a:rPr sz="1200" b="1" dirty="0">
                <a:latin typeface="Times New Roman"/>
                <a:cs typeface="Times New Roman"/>
              </a:rPr>
              <a:t>а</a:t>
            </a:r>
            <a:r>
              <a:rPr sz="1200" b="1" spc="5" dirty="0">
                <a:latin typeface="Times New Roman"/>
                <a:cs typeface="Times New Roman"/>
              </a:rPr>
              <a:t>нени</a:t>
            </a:r>
            <a:r>
              <a:rPr sz="1200" b="1" dirty="0">
                <a:latin typeface="Times New Roman"/>
                <a:cs typeface="Times New Roman"/>
              </a:rPr>
              <a:t>е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253033" y="468443"/>
            <a:ext cx="2387073" cy="229685"/>
            <a:chOff x="4553902" y="1347152"/>
            <a:chExt cx="1891664" cy="314325"/>
          </a:xfrm>
        </p:grpSpPr>
        <p:sp>
          <p:nvSpPr>
            <p:cNvPr id="28" name="object 28"/>
            <p:cNvSpPr/>
            <p:nvPr/>
          </p:nvSpPr>
          <p:spPr>
            <a:xfrm>
              <a:off x="4558665" y="1351914"/>
              <a:ext cx="1882139" cy="304800"/>
            </a:xfrm>
            <a:custGeom>
              <a:avLst/>
              <a:gdLst/>
              <a:ahLst/>
              <a:cxnLst/>
              <a:rect l="l" t="t" r="r" b="b"/>
              <a:pathLst>
                <a:path w="1882139" h="304800">
                  <a:moveTo>
                    <a:pt x="1831339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1831339" y="304800"/>
                  </a:lnTo>
                  <a:lnTo>
                    <a:pt x="1851118" y="300809"/>
                  </a:lnTo>
                  <a:lnTo>
                    <a:pt x="1867265" y="289925"/>
                  </a:lnTo>
                  <a:lnTo>
                    <a:pt x="1878149" y="273778"/>
                  </a:lnTo>
                  <a:lnTo>
                    <a:pt x="1882139" y="254000"/>
                  </a:lnTo>
                  <a:lnTo>
                    <a:pt x="1882139" y="50800"/>
                  </a:lnTo>
                  <a:lnTo>
                    <a:pt x="1878149" y="31021"/>
                  </a:lnTo>
                  <a:lnTo>
                    <a:pt x="1867265" y="14874"/>
                  </a:lnTo>
                  <a:lnTo>
                    <a:pt x="1851118" y="3990"/>
                  </a:lnTo>
                  <a:lnTo>
                    <a:pt x="1831339" y="0"/>
                  </a:lnTo>
                  <a:close/>
                </a:path>
              </a:pathLst>
            </a:custGeom>
            <a:solidFill>
              <a:srgbClr val="A8D08D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558665" y="1351914"/>
              <a:ext cx="1882139" cy="304800"/>
            </a:xfrm>
            <a:custGeom>
              <a:avLst/>
              <a:gdLst/>
              <a:ahLst/>
              <a:cxnLst/>
              <a:rect l="l" t="t" r="r" b="b"/>
              <a:pathLst>
                <a:path w="1882139" h="304800">
                  <a:moveTo>
                    <a:pt x="50800" y="0"/>
                  </a:move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1831339" y="304800"/>
                  </a:lnTo>
                  <a:lnTo>
                    <a:pt x="1851118" y="300809"/>
                  </a:lnTo>
                  <a:lnTo>
                    <a:pt x="1867265" y="289925"/>
                  </a:lnTo>
                  <a:lnTo>
                    <a:pt x="1878149" y="273778"/>
                  </a:lnTo>
                  <a:lnTo>
                    <a:pt x="1882139" y="254000"/>
                  </a:lnTo>
                  <a:lnTo>
                    <a:pt x="1882139" y="50800"/>
                  </a:lnTo>
                  <a:lnTo>
                    <a:pt x="1878149" y="31021"/>
                  </a:lnTo>
                  <a:lnTo>
                    <a:pt x="1867265" y="14874"/>
                  </a:lnTo>
                  <a:lnTo>
                    <a:pt x="1851118" y="3990"/>
                  </a:lnTo>
                  <a:lnTo>
                    <a:pt x="1831339" y="0"/>
                  </a:lnTo>
                  <a:lnTo>
                    <a:pt x="508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925698" y="468443"/>
            <a:ext cx="114722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3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000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000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руб.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228795" y="1343630"/>
            <a:ext cx="2419262" cy="891200"/>
            <a:chOff x="5017452" y="3335337"/>
            <a:chExt cx="2063750" cy="1029969"/>
          </a:xfrm>
        </p:grpSpPr>
        <p:sp>
          <p:nvSpPr>
            <p:cNvPr id="32" name="object 32"/>
            <p:cNvSpPr/>
            <p:nvPr/>
          </p:nvSpPr>
          <p:spPr>
            <a:xfrm>
              <a:off x="5022215" y="3340100"/>
              <a:ext cx="2054225" cy="1020444"/>
            </a:xfrm>
            <a:custGeom>
              <a:avLst/>
              <a:gdLst/>
              <a:ahLst/>
              <a:cxnLst/>
              <a:rect l="l" t="t" r="r" b="b"/>
              <a:pathLst>
                <a:path w="2054225" h="1020445">
                  <a:moveTo>
                    <a:pt x="1884171" y="0"/>
                  </a:moveTo>
                  <a:lnTo>
                    <a:pt x="170052" y="0"/>
                  </a:lnTo>
                  <a:lnTo>
                    <a:pt x="124868" y="6078"/>
                  </a:lnTo>
                  <a:lnTo>
                    <a:pt x="84252" y="23231"/>
                  </a:lnTo>
                  <a:lnTo>
                    <a:pt x="49831" y="49831"/>
                  </a:lnTo>
                  <a:lnTo>
                    <a:pt x="23231" y="84252"/>
                  </a:lnTo>
                  <a:lnTo>
                    <a:pt x="6078" y="124868"/>
                  </a:lnTo>
                  <a:lnTo>
                    <a:pt x="0" y="170052"/>
                  </a:lnTo>
                  <a:lnTo>
                    <a:pt x="0" y="850391"/>
                  </a:lnTo>
                  <a:lnTo>
                    <a:pt x="6078" y="895576"/>
                  </a:lnTo>
                  <a:lnTo>
                    <a:pt x="23231" y="936192"/>
                  </a:lnTo>
                  <a:lnTo>
                    <a:pt x="49831" y="970613"/>
                  </a:lnTo>
                  <a:lnTo>
                    <a:pt x="84252" y="997213"/>
                  </a:lnTo>
                  <a:lnTo>
                    <a:pt x="124868" y="1014366"/>
                  </a:lnTo>
                  <a:lnTo>
                    <a:pt x="170052" y="1020444"/>
                  </a:lnTo>
                  <a:lnTo>
                    <a:pt x="1884171" y="1020444"/>
                  </a:lnTo>
                  <a:lnTo>
                    <a:pt x="1929356" y="1014366"/>
                  </a:lnTo>
                  <a:lnTo>
                    <a:pt x="1969972" y="997213"/>
                  </a:lnTo>
                  <a:lnTo>
                    <a:pt x="2004393" y="970613"/>
                  </a:lnTo>
                  <a:lnTo>
                    <a:pt x="2030993" y="936192"/>
                  </a:lnTo>
                  <a:lnTo>
                    <a:pt x="2048146" y="895576"/>
                  </a:lnTo>
                  <a:lnTo>
                    <a:pt x="2054225" y="850391"/>
                  </a:lnTo>
                  <a:lnTo>
                    <a:pt x="2054225" y="170052"/>
                  </a:lnTo>
                  <a:lnTo>
                    <a:pt x="2048146" y="124868"/>
                  </a:lnTo>
                  <a:lnTo>
                    <a:pt x="2030993" y="84252"/>
                  </a:lnTo>
                  <a:lnTo>
                    <a:pt x="2004393" y="49831"/>
                  </a:lnTo>
                  <a:lnTo>
                    <a:pt x="1969972" y="23231"/>
                  </a:lnTo>
                  <a:lnTo>
                    <a:pt x="1929356" y="6078"/>
                  </a:lnTo>
                  <a:lnTo>
                    <a:pt x="1884171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5022215" y="3340100"/>
              <a:ext cx="2054225" cy="1020444"/>
            </a:xfrm>
            <a:custGeom>
              <a:avLst/>
              <a:gdLst/>
              <a:ahLst/>
              <a:cxnLst/>
              <a:rect l="l" t="t" r="r" b="b"/>
              <a:pathLst>
                <a:path w="2054225" h="1020445">
                  <a:moveTo>
                    <a:pt x="170052" y="0"/>
                  </a:moveTo>
                  <a:lnTo>
                    <a:pt x="124868" y="6078"/>
                  </a:lnTo>
                  <a:lnTo>
                    <a:pt x="84252" y="23231"/>
                  </a:lnTo>
                  <a:lnTo>
                    <a:pt x="49831" y="49831"/>
                  </a:lnTo>
                  <a:lnTo>
                    <a:pt x="23231" y="84252"/>
                  </a:lnTo>
                  <a:lnTo>
                    <a:pt x="6078" y="124868"/>
                  </a:lnTo>
                  <a:lnTo>
                    <a:pt x="0" y="170052"/>
                  </a:lnTo>
                  <a:lnTo>
                    <a:pt x="0" y="850391"/>
                  </a:lnTo>
                  <a:lnTo>
                    <a:pt x="6078" y="895576"/>
                  </a:lnTo>
                  <a:lnTo>
                    <a:pt x="23231" y="936192"/>
                  </a:lnTo>
                  <a:lnTo>
                    <a:pt x="49831" y="970613"/>
                  </a:lnTo>
                  <a:lnTo>
                    <a:pt x="84252" y="997213"/>
                  </a:lnTo>
                  <a:lnTo>
                    <a:pt x="124868" y="1014366"/>
                  </a:lnTo>
                  <a:lnTo>
                    <a:pt x="170052" y="1020444"/>
                  </a:lnTo>
                  <a:lnTo>
                    <a:pt x="1884171" y="1020444"/>
                  </a:lnTo>
                  <a:lnTo>
                    <a:pt x="1929356" y="1014366"/>
                  </a:lnTo>
                  <a:lnTo>
                    <a:pt x="1969972" y="997213"/>
                  </a:lnTo>
                  <a:lnTo>
                    <a:pt x="2004393" y="970613"/>
                  </a:lnTo>
                  <a:lnTo>
                    <a:pt x="2030993" y="936192"/>
                  </a:lnTo>
                  <a:lnTo>
                    <a:pt x="2048146" y="895576"/>
                  </a:lnTo>
                  <a:lnTo>
                    <a:pt x="2054225" y="850391"/>
                  </a:lnTo>
                  <a:lnTo>
                    <a:pt x="2054225" y="170052"/>
                  </a:lnTo>
                  <a:lnTo>
                    <a:pt x="2048146" y="124868"/>
                  </a:lnTo>
                  <a:lnTo>
                    <a:pt x="2030993" y="84252"/>
                  </a:lnTo>
                  <a:lnTo>
                    <a:pt x="2004393" y="49831"/>
                  </a:lnTo>
                  <a:lnTo>
                    <a:pt x="1969972" y="23231"/>
                  </a:lnTo>
                  <a:lnTo>
                    <a:pt x="1929356" y="6078"/>
                  </a:lnTo>
                  <a:lnTo>
                    <a:pt x="1884171" y="0"/>
                  </a:lnTo>
                  <a:lnTo>
                    <a:pt x="170052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425159" y="1177288"/>
            <a:ext cx="2141540" cy="1038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10"/>
              </a:lnSpc>
              <a:spcBef>
                <a:spcPts val="100"/>
              </a:spcBef>
            </a:pPr>
            <a:endParaRPr lang="ru-RU" sz="1200" b="1" spc="-5" dirty="0" smtClean="0">
              <a:latin typeface="Times New Roman"/>
              <a:cs typeface="Times New Roman"/>
            </a:endParaRPr>
          </a:p>
          <a:p>
            <a:pPr algn="ctr">
              <a:lnSpc>
                <a:spcPts val="1410"/>
              </a:lnSpc>
              <a:spcBef>
                <a:spcPts val="100"/>
              </a:spcBef>
            </a:pPr>
            <a:r>
              <a:rPr sz="1200" b="1" spc="-5" dirty="0" smtClean="0">
                <a:latin typeface="Times New Roman"/>
                <a:cs typeface="Times New Roman"/>
              </a:rPr>
              <a:t>Единовременное</a:t>
            </a:r>
            <a:r>
              <a:rPr sz="1200" b="1" spc="-35" dirty="0" smtClean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пособие</a:t>
            </a:r>
            <a:endParaRPr sz="1200" dirty="0">
              <a:latin typeface="Times New Roman"/>
              <a:cs typeface="Times New Roman"/>
            </a:endParaRPr>
          </a:p>
          <a:p>
            <a:pPr marL="1270" algn="ctr">
              <a:lnSpc>
                <a:spcPts val="1260"/>
              </a:lnSpc>
            </a:pPr>
            <a:r>
              <a:rPr sz="1100" i="1" dirty="0">
                <a:latin typeface="Times New Roman"/>
                <a:cs typeface="Times New Roman"/>
              </a:rPr>
              <a:t>(при</a:t>
            </a:r>
            <a:r>
              <a:rPr sz="1100" i="1" spc="-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Times New Roman"/>
                <a:cs typeface="Times New Roman"/>
              </a:rPr>
              <a:t>увольнении</a:t>
            </a:r>
            <a:endParaRPr sz="1100" dirty="0">
              <a:latin typeface="Times New Roman"/>
              <a:cs typeface="Times New Roman"/>
            </a:endParaRPr>
          </a:p>
          <a:p>
            <a:pPr marL="12700" marR="5080" indent="1905" algn="ctr">
              <a:lnSpc>
                <a:spcPct val="95500"/>
              </a:lnSpc>
              <a:spcBef>
                <a:spcPts val="30"/>
              </a:spcBef>
            </a:pPr>
            <a:r>
              <a:rPr sz="1100" i="1" dirty="0">
                <a:latin typeface="Times New Roman"/>
                <a:cs typeface="Times New Roman"/>
              </a:rPr>
              <a:t>в </a:t>
            </a:r>
            <a:r>
              <a:rPr sz="1100" i="1" spc="-5" dirty="0">
                <a:latin typeface="Times New Roman"/>
                <a:cs typeface="Times New Roman"/>
              </a:rPr>
              <a:t>связи</a:t>
            </a:r>
            <a:r>
              <a:rPr sz="1100" i="1" spc="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с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Times New Roman"/>
                <a:cs typeface="Times New Roman"/>
              </a:rPr>
              <a:t>признанием 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Times New Roman"/>
                <a:cs typeface="Times New Roman"/>
              </a:rPr>
              <a:t>негодным </a:t>
            </a:r>
            <a:r>
              <a:rPr sz="1100" i="1" dirty="0">
                <a:latin typeface="Times New Roman"/>
                <a:cs typeface="Times New Roman"/>
              </a:rPr>
              <a:t>к </a:t>
            </a:r>
            <a:r>
              <a:rPr sz="1100" i="1" spc="-5" dirty="0">
                <a:latin typeface="Times New Roman"/>
                <a:cs typeface="Times New Roman"/>
              </a:rPr>
              <a:t>военной службе 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Times New Roman"/>
                <a:cs typeface="Times New Roman"/>
              </a:rPr>
              <a:t>вследствие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Times New Roman"/>
                <a:cs typeface="Times New Roman"/>
              </a:rPr>
              <a:t>военной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Times New Roman"/>
                <a:cs typeface="Times New Roman"/>
              </a:rPr>
              <a:t>травмы)</a:t>
            </a:r>
            <a:endParaRPr sz="1100" dirty="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357157" y="2437471"/>
            <a:ext cx="2289072" cy="303572"/>
            <a:chOff x="5110162" y="4712652"/>
            <a:chExt cx="1891664" cy="302260"/>
          </a:xfrm>
        </p:grpSpPr>
        <p:sp>
          <p:nvSpPr>
            <p:cNvPr id="36" name="object 36"/>
            <p:cNvSpPr/>
            <p:nvPr/>
          </p:nvSpPr>
          <p:spPr>
            <a:xfrm>
              <a:off x="5114925" y="4717414"/>
              <a:ext cx="1882139" cy="292735"/>
            </a:xfrm>
            <a:custGeom>
              <a:avLst/>
              <a:gdLst/>
              <a:ahLst/>
              <a:cxnLst/>
              <a:rect l="l" t="t" r="r" b="b"/>
              <a:pathLst>
                <a:path w="1882140" h="292735">
                  <a:moveTo>
                    <a:pt x="1833372" y="0"/>
                  </a:moveTo>
                  <a:lnTo>
                    <a:pt x="48767" y="0"/>
                  </a:lnTo>
                  <a:lnTo>
                    <a:pt x="29789" y="3833"/>
                  </a:lnTo>
                  <a:lnTo>
                    <a:pt x="14287" y="14287"/>
                  </a:lnTo>
                  <a:lnTo>
                    <a:pt x="3833" y="29789"/>
                  </a:lnTo>
                  <a:lnTo>
                    <a:pt x="0" y="48768"/>
                  </a:lnTo>
                  <a:lnTo>
                    <a:pt x="0" y="243967"/>
                  </a:lnTo>
                  <a:lnTo>
                    <a:pt x="3833" y="262945"/>
                  </a:lnTo>
                  <a:lnTo>
                    <a:pt x="14287" y="278447"/>
                  </a:lnTo>
                  <a:lnTo>
                    <a:pt x="29789" y="288901"/>
                  </a:lnTo>
                  <a:lnTo>
                    <a:pt x="48767" y="292735"/>
                  </a:lnTo>
                  <a:lnTo>
                    <a:pt x="1833372" y="292735"/>
                  </a:lnTo>
                  <a:lnTo>
                    <a:pt x="1852350" y="288901"/>
                  </a:lnTo>
                  <a:lnTo>
                    <a:pt x="1867852" y="278447"/>
                  </a:lnTo>
                  <a:lnTo>
                    <a:pt x="1878306" y="262945"/>
                  </a:lnTo>
                  <a:lnTo>
                    <a:pt x="1882140" y="243967"/>
                  </a:lnTo>
                  <a:lnTo>
                    <a:pt x="1882140" y="48768"/>
                  </a:lnTo>
                  <a:lnTo>
                    <a:pt x="1878306" y="29789"/>
                  </a:lnTo>
                  <a:lnTo>
                    <a:pt x="1867852" y="14287"/>
                  </a:lnTo>
                  <a:lnTo>
                    <a:pt x="1852350" y="3833"/>
                  </a:lnTo>
                  <a:lnTo>
                    <a:pt x="1833372" y="0"/>
                  </a:lnTo>
                  <a:close/>
                </a:path>
              </a:pathLst>
            </a:custGeom>
            <a:solidFill>
              <a:srgbClr val="A8D08D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5114925" y="4717414"/>
              <a:ext cx="1882139" cy="292735"/>
            </a:xfrm>
            <a:custGeom>
              <a:avLst/>
              <a:gdLst/>
              <a:ahLst/>
              <a:cxnLst/>
              <a:rect l="l" t="t" r="r" b="b"/>
              <a:pathLst>
                <a:path w="1882140" h="292735">
                  <a:moveTo>
                    <a:pt x="48767" y="0"/>
                  </a:moveTo>
                  <a:lnTo>
                    <a:pt x="29789" y="3833"/>
                  </a:lnTo>
                  <a:lnTo>
                    <a:pt x="14287" y="14287"/>
                  </a:lnTo>
                  <a:lnTo>
                    <a:pt x="3833" y="29789"/>
                  </a:lnTo>
                  <a:lnTo>
                    <a:pt x="0" y="48768"/>
                  </a:lnTo>
                  <a:lnTo>
                    <a:pt x="0" y="243967"/>
                  </a:lnTo>
                  <a:lnTo>
                    <a:pt x="3833" y="262945"/>
                  </a:lnTo>
                  <a:lnTo>
                    <a:pt x="14287" y="278447"/>
                  </a:lnTo>
                  <a:lnTo>
                    <a:pt x="29789" y="288901"/>
                  </a:lnTo>
                  <a:lnTo>
                    <a:pt x="48767" y="292735"/>
                  </a:lnTo>
                  <a:lnTo>
                    <a:pt x="1833372" y="292735"/>
                  </a:lnTo>
                  <a:lnTo>
                    <a:pt x="1852350" y="288901"/>
                  </a:lnTo>
                  <a:lnTo>
                    <a:pt x="1867852" y="278447"/>
                  </a:lnTo>
                  <a:lnTo>
                    <a:pt x="1878306" y="262945"/>
                  </a:lnTo>
                  <a:lnTo>
                    <a:pt x="1882140" y="243967"/>
                  </a:lnTo>
                  <a:lnTo>
                    <a:pt x="1882140" y="48768"/>
                  </a:lnTo>
                  <a:lnTo>
                    <a:pt x="1878306" y="29789"/>
                  </a:lnTo>
                  <a:lnTo>
                    <a:pt x="1867852" y="14287"/>
                  </a:lnTo>
                  <a:lnTo>
                    <a:pt x="1852350" y="3833"/>
                  </a:lnTo>
                  <a:lnTo>
                    <a:pt x="1833372" y="0"/>
                  </a:lnTo>
                  <a:lnTo>
                    <a:pt x="48767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044232" y="2490512"/>
            <a:ext cx="137774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Times New Roman"/>
                <a:cs typeface="Times New Roman"/>
              </a:rPr>
              <a:t>3</a:t>
            </a:r>
            <a:r>
              <a:rPr sz="1200" b="1" spc="-30" dirty="0" smtClean="0">
                <a:latin typeface="Times New Roman"/>
                <a:cs typeface="Times New Roman"/>
              </a:rPr>
              <a:t> </a:t>
            </a:r>
            <a:r>
              <a:rPr lang="ru-RU" sz="1200" b="1" spc="-30" dirty="0" smtClean="0">
                <a:latin typeface="Times New Roman"/>
                <a:cs typeface="Times New Roman"/>
              </a:rPr>
              <a:t>131</a:t>
            </a:r>
            <a:r>
              <a:rPr sz="1200" b="1" spc="-30" dirty="0" smtClean="0">
                <a:latin typeface="Times New Roman"/>
                <a:cs typeface="Times New Roman"/>
              </a:rPr>
              <a:t> </a:t>
            </a:r>
            <a:r>
              <a:rPr lang="ru-RU" sz="1200" b="1" spc="-30" dirty="0" smtClean="0">
                <a:latin typeface="Times New Roman"/>
                <a:cs typeface="Times New Roman"/>
              </a:rPr>
              <a:t>729</a:t>
            </a:r>
            <a:r>
              <a:rPr sz="1200" b="1" spc="-25" dirty="0" smtClean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руб.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036960" y="1557253"/>
            <a:ext cx="1807285" cy="447713"/>
            <a:chOff x="856932" y="3237547"/>
            <a:chExt cx="1493520" cy="487045"/>
          </a:xfrm>
        </p:grpSpPr>
        <p:sp>
          <p:nvSpPr>
            <p:cNvPr id="40" name="object 40"/>
            <p:cNvSpPr/>
            <p:nvPr/>
          </p:nvSpPr>
          <p:spPr>
            <a:xfrm>
              <a:off x="861694" y="3242309"/>
              <a:ext cx="1483995" cy="477520"/>
            </a:xfrm>
            <a:custGeom>
              <a:avLst/>
              <a:gdLst/>
              <a:ahLst/>
              <a:cxnLst/>
              <a:rect l="l" t="t" r="r" b="b"/>
              <a:pathLst>
                <a:path w="1483995" h="477520">
                  <a:moveTo>
                    <a:pt x="1404366" y="0"/>
                  </a:moveTo>
                  <a:lnTo>
                    <a:pt x="79590" y="0"/>
                  </a:lnTo>
                  <a:lnTo>
                    <a:pt x="48611" y="6262"/>
                  </a:lnTo>
                  <a:lnTo>
                    <a:pt x="23312" y="23336"/>
                  </a:lnTo>
                  <a:lnTo>
                    <a:pt x="6254" y="48648"/>
                  </a:lnTo>
                  <a:lnTo>
                    <a:pt x="0" y="79628"/>
                  </a:lnTo>
                  <a:lnTo>
                    <a:pt x="0" y="397891"/>
                  </a:lnTo>
                  <a:lnTo>
                    <a:pt x="6254" y="428871"/>
                  </a:lnTo>
                  <a:lnTo>
                    <a:pt x="23312" y="454183"/>
                  </a:lnTo>
                  <a:lnTo>
                    <a:pt x="48611" y="471257"/>
                  </a:lnTo>
                  <a:lnTo>
                    <a:pt x="79590" y="477520"/>
                  </a:lnTo>
                  <a:lnTo>
                    <a:pt x="1404366" y="477520"/>
                  </a:lnTo>
                  <a:lnTo>
                    <a:pt x="1435346" y="471257"/>
                  </a:lnTo>
                  <a:lnTo>
                    <a:pt x="1460658" y="454183"/>
                  </a:lnTo>
                  <a:lnTo>
                    <a:pt x="1477732" y="428871"/>
                  </a:lnTo>
                  <a:lnTo>
                    <a:pt x="1483995" y="397891"/>
                  </a:lnTo>
                  <a:lnTo>
                    <a:pt x="1483995" y="79628"/>
                  </a:lnTo>
                  <a:lnTo>
                    <a:pt x="1477732" y="48648"/>
                  </a:lnTo>
                  <a:lnTo>
                    <a:pt x="1460658" y="23336"/>
                  </a:lnTo>
                  <a:lnTo>
                    <a:pt x="1435346" y="6262"/>
                  </a:lnTo>
                  <a:lnTo>
                    <a:pt x="1404366" y="0"/>
                  </a:lnTo>
                  <a:close/>
                </a:path>
              </a:pathLst>
            </a:custGeom>
            <a:solidFill>
              <a:srgbClr val="DEEAF6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61694" y="3242309"/>
              <a:ext cx="1483995" cy="477520"/>
            </a:xfrm>
            <a:custGeom>
              <a:avLst/>
              <a:gdLst/>
              <a:ahLst/>
              <a:cxnLst/>
              <a:rect l="l" t="t" r="r" b="b"/>
              <a:pathLst>
                <a:path w="1483995" h="477520">
                  <a:moveTo>
                    <a:pt x="79590" y="0"/>
                  </a:moveTo>
                  <a:lnTo>
                    <a:pt x="48611" y="6262"/>
                  </a:lnTo>
                  <a:lnTo>
                    <a:pt x="23312" y="23336"/>
                  </a:lnTo>
                  <a:lnTo>
                    <a:pt x="6254" y="48648"/>
                  </a:lnTo>
                  <a:lnTo>
                    <a:pt x="0" y="79628"/>
                  </a:lnTo>
                  <a:lnTo>
                    <a:pt x="0" y="397891"/>
                  </a:lnTo>
                  <a:lnTo>
                    <a:pt x="6254" y="428871"/>
                  </a:lnTo>
                  <a:lnTo>
                    <a:pt x="23312" y="454183"/>
                  </a:lnTo>
                  <a:lnTo>
                    <a:pt x="48611" y="471257"/>
                  </a:lnTo>
                  <a:lnTo>
                    <a:pt x="79590" y="477520"/>
                  </a:lnTo>
                  <a:lnTo>
                    <a:pt x="1404366" y="477520"/>
                  </a:lnTo>
                  <a:lnTo>
                    <a:pt x="1435346" y="471257"/>
                  </a:lnTo>
                  <a:lnTo>
                    <a:pt x="1460658" y="454183"/>
                  </a:lnTo>
                  <a:lnTo>
                    <a:pt x="1477732" y="428871"/>
                  </a:lnTo>
                  <a:lnTo>
                    <a:pt x="1483995" y="397891"/>
                  </a:lnTo>
                  <a:lnTo>
                    <a:pt x="1483995" y="79628"/>
                  </a:lnTo>
                  <a:lnTo>
                    <a:pt x="1477732" y="48648"/>
                  </a:lnTo>
                  <a:lnTo>
                    <a:pt x="1460658" y="23336"/>
                  </a:lnTo>
                  <a:lnTo>
                    <a:pt x="1435346" y="6262"/>
                  </a:lnTo>
                  <a:lnTo>
                    <a:pt x="1404366" y="0"/>
                  </a:lnTo>
                  <a:lnTo>
                    <a:pt x="7959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252498" y="1538985"/>
            <a:ext cx="1460735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141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Пенсия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ts val="1410"/>
              </a:lnSpc>
            </a:pPr>
            <a:r>
              <a:rPr sz="1200" b="1" dirty="0">
                <a:latin typeface="Times New Roman"/>
                <a:cs typeface="Times New Roman"/>
              </a:rPr>
              <a:t>по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инвалидности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960668" y="1897200"/>
            <a:ext cx="1213309" cy="462021"/>
            <a:chOff x="1651952" y="3944302"/>
            <a:chExt cx="1002665" cy="526415"/>
          </a:xfrm>
        </p:grpSpPr>
        <p:sp>
          <p:nvSpPr>
            <p:cNvPr id="44" name="object 44"/>
            <p:cNvSpPr/>
            <p:nvPr/>
          </p:nvSpPr>
          <p:spPr>
            <a:xfrm>
              <a:off x="1656714" y="3949064"/>
              <a:ext cx="993140" cy="516890"/>
            </a:xfrm>
            <a:custGeom>
              <a:avLst/>
              <a:gdLst/>
              <a:ahLst/>
              <a:cxnLst/>
              <a:rect l="l" t="t" r="r" b="b"/>
              <a:pathLst>
                <a:path w="993139" h="516889">
                  <a:moveTo>
                    <a:pt x="907034" y="0"/>
                  </a:moveTo>
                  <a:lnTo>
                    <a:pt x="86106" y="0"/>
                  </a:lnTo>
                  <a:lnTo>
                    <a:pt x="52613" y="6774"/>
                  </a:lnTo>
                  <a:lnTo>
                    <a:pt x="25241" y="25241"/>
                  </a:lnTo>
                  <a:lnTo>
                    <a:pt x="6774" y="52613"/>
                  </a:lnTo>
                  <a:lnTo>
                    <a:pt x="0" y="86105"/>
                  </a:lnTo>
                  <a:lnTo>
                    <a:pt x="0" y="430784"/>
                  </a:lnTo>
                  <a:lnTo>
                    <a:pt x="6774" y="464276"/>
                  </a:lnTo>
                  <a:lnTo>
                    <a:pt x="25241" y="491648"/>
                  </a:lnTo>
                  <a:lnTo>
                    <a:pt x="52613" y="510115"/>
                  </a:lnTo>
                  <a:lnTo>
                    <a:pt x="86106" y="516890"/>
                  </a:lnTo>
                  <a:lnTo>
                    <a:pt x="907034" y="516890"/>
                  </a:lnTo>
                  <a:lnTo>
                    <a:pt x="940526" y="510115"/>
                  </a:lnTo>
                  <a:lnTo>
                    <a:pt x="967898" y="491648"/>
                  </a:lnTo>
                  <a:lnTo>
                    <a:pt x="986365" y="464276"/>
                  </a:lnTo>
                  <a:lnTo>
                    <a:pt x="993140" y="430784"/>
                  </a:lnTo>
                  <a:lnTo>
                    <a:pt x="993140" y="86105"/>
                  </a:lnTo>
                  <a:lnTo>
                    <a:pt x="986365" y="52613"/>
                  </a:lnTo>
                  <a:lnTo>
                    <a:pt x="967898" y="25241"/>
                  </a:lnTo>
                  <a:lnTo>
                    <a:pt x="940526" y="6774"/>
                  </a:lnTo>
                  <a:lnTo>
                    <a:pt x="907034" y="0"/>
                  </a:lnTo>
                  <a:close/>
                </a:path>
              </a:pathLst>
            </a:custGeom>
            <a:solidFill>
              <a:srgbClr val="DEEAF6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1656714" y="3949064"/>
              <a:ext cx="993140" cy="516890"/>
            </a:xfrm>
            <a:custGeom>
              <a:avLst/>
              <a:gdLst/>
              <a:ahLst/>
              <a:cxnLst/>
              <a:rect l="l" t="t" r="r" b="b"/>
              <a:pathLst>
                <a:path w="993139" h="516889">
                  <a:moveTo>
                    <a:pt x="86106" y="0"/>
                  </a:moveTo>
                  <a:lnTo>
                    <a:pt x="52613" y="6774"/>
                  </a:lnTo>
                  <a:lnTo>
                    <a:pt x="25241" y="25241"/>
                  </a:lnTo>
                  <a:lnTo>
                    <a:pt x="6774" y="52613"/>
                  </a:lnTo>
                  <a:lnTo>
                    <a:pt x="0" y="86105"/>
                  </a:lnTo>
                  <a:lnTo>
                    <a:pt x="0" y="430784"/>
                  </a:lnTo>
                  <a:lnTo>
                    <a:pt x="6774" y="464276"/>
                  </a:lnTo>
                  <a:lnTo>
                    <a:pt x="25241" y="491648"/>
                  </a:lnTo>
                  <a:lnTo>
                    <a:pt x="52613" y="510115"/>
                  </a:lnTo>
                  <a:lnTo>
                    <a:pt x="86106" y="516890"/>
                  </a:lnTo>
                  <a:lnTo>
                    <a:pt x="907034" y="516890"/>
                  </a:lnTo>
                  <a:lnTo>
                    <a:pt x="940526" y="510115"/>
                  </a:lnTo>
                  <a:lnTo>
                    <a:pt x="967898" y="491648"/>
                  </a:lnTo>
                  <a:lnTo>
                    <a:pt x="986365" y="464276"/>
                  </a:lnTo>
                  <a:lnTo>
                    <a:pt x="993140" y="430784"/>
                  </a:lnTo>
                  <a:lnTo>
                    <a:pt x="993140" y="86105"/>
                  </a:lnTo>
                  <a:lnTo>
                    <a:pt x="986365" y="52613"/>
                  </a:lnTo>
                  <a:lnTo>
                    <a:pt x="967898" y="25241"/>
                  </a:lnTo>
                  <a:lnTo>
                    <a:pt x="940526" y="6774"/>
                  </a:lnTo>
                  <a:lnTo>
                    <a:pt x="907034" y="0"/>
                  </a:lnTo>
                  <a:lnTo>
                    <a:pt x="86106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296757" y="1922215"/>
            <a:ext cx="61702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Times New Roman"/>
                <a:cs typeface="Times New Roman"/>
              </a:rPr>
              <a:t>III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группа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954906" y="2359221"/>
            <a:ext cx="1213309" cy="443434"/>
            <a:chOff x="1651952" y="4461192"/>
            <a:chExt cx="1002665" cy="487045"/>
          </a:xfrm>
        </p:grpSpPr>
        <p:sp>
          <p:nvSpPr>
            <p:cNvPr id="48" name="object 48"/>
            <p:cNvSpPr/>
            <p:nvPr/>
          </p:nvSpPr>
          <p:spPr>
            <a:xfrm>
              <a:off x="1656714" y="4465954"/>
              <a:ext cx="993140" cy="477520"/>
            </a:xfrm>
            <a:custGeom>
              <a:avLst/>
              <a:gdLst/>
              <a:ahLst/>
              <a:cxnLst/>
              <a:rect l="l" t="t" r="r" b="b"/>
              <a:pathLst>
                <a:path w="993139" h="477520">
                  <a:moveTo>
                    <a:pt x="913511" y="0"/>
                  </a:moveTo>
                  <a:lnTo>
                    <a:pt x="79629" y="0"/>
                  </a:lnTo>
                  <a:lnTo>
                    <a:pt x="48648" y="6262"/>
                  </a:lnTo>
                  <a:lnTo>
                    <a:pt x="23336" y="23336"/>
                  </a:lnTo>
                  <a:lnTo>
                    <a:pt x="6262" y="48648"/>
                  </a:lnTo>
                  <a:lnTo>
                    <a:pt x="0" y="79628"/>
                  </a:lnTo>
                  <a:lnTo>
                    <a:pt x="0" y="397890"/>
                  </a:lnTo>
                  <a:lnTo>
                    <a:pt x="6262" y="428871"/>
                  </a:lnTo>
                  <a:lnTo>
                    <a:pt x="23336" y="454183"/>
                  </a:lnTo>
                  <a:lnTo>
                    <a:pt x="48648" y="471257"/>
                  </a:lnTo>
                  <a:lnTo>
                    <a:pt x="79629" y="477519"/>
                  </a:lnTo>
                  <a:lnTo>
                    <a:pt x="913511" y="477519"/>
                  </a:lnTo>
                  <a:lnTo>
                    <a:pt x="944491" y="471257"/>
                  </a:lnTo>
                  <a:lnTo>
                    <a:pt x="969803" y="454183"/>
                  </a:lnTo>
                  <a:lnTo>
                    <a:pt x="986877" y="428871"/>
                  </a:lnTo>
                  <a:lnTo>
                    <a:pt x="993140" y="397890"/>
                  </a:lnTo>
                  <a:lnTo>
                    <a:pt x="993140" y="79628"/>
                  </a:lnTo>
                  <a:lnTo>
                    <a:pt x="986877" y="48648"/>
                  </a:lnTo>
                  <a:lnTo>
                    <a:pt x="969803" y="23336"/>
                  </a:lnTo>
                  <a:lnTo>
                    <a:pt x="944491" y="6262"/>
                  </a:lnTo>
                  <a:lnTo>
                    <a:pt x="913511" y="0"/>
                  </a:lnTo>
                  <a:close/>
                </a:path>
              </a:pathLst>
            </a:custGeom>
            <a:solidFill>
              <a:srgbClr val="A8D08D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1656714" y="4465954"/>
              <a:ext cx="993140" cy="477520"/>
            </a:xfrm>
            <a:custGeom>
              <a:avLst/>
              <a:gdLst/>
              <a:ahLst/>
              <a:cxnLst/>
              <a:rect l="l" t="t" r="r" b="b"/>
              <a:pathLst>
                <a:path w="993139" h="477520">
                  <a:moveTo>
                    <a:pt x="79629" y="0"/>
                  </a:moveTo>
                  <a:lnTo>
                    <a:pt x="48648" y="6262"/>
                  </a:lnTo>
                  <a:lnTo>
                    <a:pt x="23336" y="23336"/>
                  </a:lnTo>
                  <a:lnTo>
                    <a:pt x="6262" y="48648"/>
                  </a:lnTo>
                  <a:lnTo>
                    <a:pt x="0" y="79628"/>
                  </a:lnTo>
                  <a:lnTo>
                    <a:pt x="0" y="397890"/>
                  </a:lnTo>
                  <a:lnTo>
                    <a:pt x="6262" y="428871"/>
                  </a:lnTo>
                  <a:lnTo>
                    <a:pt x="23336" y="454183"/>
                  </a:lnTo>
                  <a:lnTo>
                    <a:pt x="48648" y="471257"/>
                  </a:lnTo>
                  <a:lnTo>
                    <a:pt x="79629" y="477519"/>
                  </a:lnTo>
                  <a:lnTo>
                    <a:pt x="913511" y="477519"/>
                  </a:lnTo>
                  <a:lnTo>
                    <a:pt x="944491" y="471257"/>
                  </a:lnTo>
                  <a:lnTo>
                    <a:pt x="969803" y="454183"/>
                  </a:lnTo>
                  <a:lnTo>
                    <a:pt x="986877" y="428871"/>
                  </a:lnTo>
                  <a:lnTo>
                    <a:pt x="993140" y="397890"/>
                  </a:lnTo>
                  <a:lnTo>
                    <a:pt x="993140" y="79628"/>
                  </a:lnTo>
                  <a:lnTo>
                    <a:pt x="986877" y="48648"/>
                  </a:lnTo>
                  <a:lnTo>
                    <a:pt x="969803" y="23336"/>
                  </a:lnTo>
                  <a:lnTo>
                    <a:pt x="944491" y="6262"/>
                  </a:lnTo>
                  <a:lnTo>
                    <a:pt x="913511" y="0"/>
                  </a:lnTo>
                  <a:lnTo>
                    <a:pt x="79629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2188830" y="2387936"/>
            <a:ext cx="880590" cy="386003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109220">
              <a:lnSpc>
                <a:spcPts val="1360"/>
              </a:lnSpc>
              <a:spcBef>
                <a:spcPts val="210"/>
              </a:spcBef>
            </a:pPr>
            <a:r>
              <a:rPr sz="1200" b="1" spc="-25" dirty="0">
                <a:latin typeface="Times New Roman"/>
                <a:cs typeface="Times New Roman"/>
              </a:rPr>
              <a:t>5</a:t>
            </a:r>
            <a:r>
              <a:rPr sz="1200" b="1" dirty="0">
                <a:latin typeface="Times New Roman"/>
                <a:cs typeface="Times New Roman"/>
              </a:rPr>
              <a:t>0%</a:t>
            </a:r>
            <a:r>
              <a:rPr sz="1200" b="1" spc="-60" dirty="0">
                <a:latin typeface="Times New Roman"/>
                <a:cs typeface="Times New Roman"/>
              </a:rPr>
              <a:t> </a:t>
            </a:r>
            <a:r>
              <a:rPr sz="1200" b="1" spc="-40" dirty="0">
                <a:latin typeface="Times New Roman"/>
                <a:cs typeface="Times New Roman"/>
              </a:rPr>
              <a:t>о</a:t>
            </a:r>
            <a:r>
              <a:rPr sz="1200" b="1" dirty="0">
                <a:latin typeface="Times New Roman"/>
                <a:cs typeface="Times New Roman"/>
              </a:rPr>
              <a:t>т  </a:t>
            </a:r>
            <a:r>
              <a:rPr sz="1200" b="1" spc="-15" dirty="0">
                <a:latin typeface="Times New Roman"/>
                <a:cs typeface="Times New Roman"/>
              </a:rPr>
              <a:t>с</a:t>
            </a:r>
            <a:r>
              <a:rPr sz="1200" b="1" dirty="0">
                <a:latin typeface="Times New Roman"/>
                <a:cs typeface="Times New Roman"/>
              </a:rPr>
              <a:t>у</a:t>
            </a:r>
            <a:r>
              <a:rPr sz="1200" b="1" spc="-40" dirty="0">
                <a:latin typeface="Times New Roman"/>
                <a:cs typeface="Times New Roman"/>
              </a:rPr>
              <a:t>м</a:t>
            </a:r>
            <a:r>
              <a:rPr sz="1200" b="1" spc="-20" dirty="0">
                <a:latin typeface="Times New Roman"/>
                <a:cs typeface="Times New Roman"/>
              </a:rPr>
              <a:t>м</a:t>
            </a:r>
            <a:r>
              <a:rPr sz="1200" b="1" dirty="0">
                <a:latin typeface="Times New Roman"/>
                <a:cs typeface="Times New Roman"/>
              </a:rPr>
              <a:t>ы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30" dirty="0">
                <a:latin typeface="Times New Roman"/>
                <a:cs typeface="Times New Roman"/>
              </a:rPr>
              <a:t>Д</a:t>
            </a:r>
            <a:r>
              <a:rPr sz="1200" b="1" dirty="0">
                <a:latin typeface="Times New Roman"/>
                <a:cs typeface="Times New Roman"/>
              </a:rPr>
              <a:t>Д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05449" y="1897200"/>
            <a:ext cx="1181804" cy="457840"/>
            <a:chOff x="525462" y="3944302"/>
            <a:chExt cx="976630" cy="526415"/>
          </a:xfrm>
        </p:grpSpPr>
        <p:sp>
          <p:nvSpPr>
            <p:cNvPr id="52" name="object 52"/>
            <p:cNvSpPr/>
            <p:nvPr/>
          </p:nvSpPr>
          <p:spPr>
            <a:xfrm>
              <a:off x="530225" y="3949064"/>
              <a:ext cx="967105" cy="516890"/>
            </a:xfrm>
            <a:custGeom>
              <a:avLst/>
              <a:gdLst/>
              <a:ahLst/>
              <a:cxnLst/>
              <a:rect l="l" t="t" r="r" b="b"/>
              <a:pathLst>
                <a:path w="967105" h="516889">
                  <a:moveTo>
                    <a:pt x="880999" y="0"/>
                  </a:moveTo>
                  <a:lnTo>
                    <a:pt x="86144" y="0"/>
                  </a:lnTo>
                  <a:lnTo>
                    <a:pt x="52613" y="6774"/>
                  </a:lnTo>
                  <a:lnTo>
                    <a:pt x="25231" y="25241"/>
                  </a:lnTo>
                  <a:lnTo>
                    <a:pt x="6769" y="52613"/>
                  </a:lnTo>
                  <a:lnTo>
                    <a:pt x="0" y="86105"/>
                  </a:lnTo>
                  <a:lnTo>
                    <a:pt x="0" y="430784"/>
                  </a:lnTo>
                  <a:lnTo>
                    <a:pt x="6769" y="464276"/>
                  </a:lnTo>
                  <a:lnTo>
                    <a:pt x="25231" y="491648"/>
                  </a:lnTo>
                  <a:lnTo>
                    <a:pt x="52613" y="510115"/>
                  </a:lnTo>
                  <a:lnTo>
                    <a:pt x="86144" y="516890"/>
                  </a:lnTo>
                  <a:lnTo>
                    <a:pt x="880999" y="516890"/>
                  </a:lnTo>
                  <a:lnTo>
                    <a:pt x="914491" y="510115"/>
                  </a:lnTo>
                  <a:lnTo>
                    <a:pt x="941863" y="491648"/>
                  </a:lnTo>
                  <a:lnTo>
                    <a:pt x="960330" y="464276"/>
                  </a:lnTo>
                  <a:lnTo>
                    <a:pt x="967105" y="430784"/>
                  </a:lnTo>
                  <a:lnTo>
                    <a:pt x="967105" y="86105"/>
                  </a:lnTo>
                  <a:lnTo>
                    <a:pt x="960330" y="52613"/>
                  </a:lnTo>
                  <a:lnTo>
                    <a:pt x="941863" y="25241"/>
                  </a:lnTo>
                  <a:lnTo>
                    <a:pt x="914491" y="6774"/>
                  </a:lnTo>
                  <a:lnTo>
                    <a:pt x="880999" y="0"/>
                  </a:lnTo>
                  <a:close/>
                </a:path>
              </a:pathLst>
            </a:custGeom>
            <a:solidFill>
              <a:srgbClr val="DEEAF6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530225" y="3949064"/>
              <a:ext cx="967105" cy="516890"/>
            </a:xfrm>
            <a:custGeom>
              <a:avLst/>
              <a:gdLst/>
              <a:ahLst/>
              <a:cxnLst/>
              <a:rect l="l" t="t" r="r" b="b"/>
              <a:pathLst>
                <a:path w="967105" h="516889">
                  <a:moveTo>
                    <a:pt x="86144" y="0"/>
                  </a:moveTo>
                  <a:lnTo>
                    <a:pt x="52613" y="6774"/>
                  </a:lnTo>
                  <a:lnTo>
                    <a:pt x="25231" y="25241"/>
                  </a:lnTo>
                  <a:lnTo>
                    <a:pt x="6769" y="52613"/>
                  </a:lnTo>
                  <a:lnTo>
                    <a:pt x="0" y="86105"/>
                  </a:lnTo>
                  <a:lnTo>
                    <a:pt x="0" y="430784"/>
                  </a:lnTo>
                  <a:lnTo>
                    <a:pt x="6769" y="464276"/>
                  </a:lnTo>
                  <a:lnTo>
                    <a:pt x="25231" y="491648"/>
                  </a:lnTo>
                  <a:lnTo>
                    <a:pt x="52613" y="510115"/>
                  </a:lnTo>
                  <a:lnTo>
                    <a:pt x="86144" y="516890"/>
                  </a:lnTo>
                  <a:lnTo>
                    <a:pt x="880999" y="516890"/>
                  </a:lnTo>
                  <a:lnTo>
                    <a:pt x="914491" y="510115"/>
                  </a:lnTo>
                  <a:lnTo>
                    <a:pt x="941863" y="491648"/>
                  </a:lnTo>
                  <a:lnTo>
                    <a:pt x="960330" y="464276"/>
                  </a:lnTo>
                  <a:lnTo>
                    <a:pt x="967105" y="430784"/>
                  </a:lnTo>
                  <a:lnTo>
                    <a:pt x="967105" y="86105"/>
                  </a:lnTo>
                  <a:lnTo>
                    <a:pt x="960330" y="52613"/>
                  </a:lnTo>
                  <a:lnTo>
                    <a:pt x="941863" y="25241"/>
                  </a:lnTo>
                  <a:lnTo>
                    <a:pt x="914491" y="6774"/>
                  </a:lnTo>
                  <a:lnTo>
                    <a:pt x="880999" y="0"/>
                  </a:lnTo>
                  <a:lnTo>
                    <a:pt x="86144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919395" y="1922215"/>
            <a:ext cx="61702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I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и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Times New Roman"/>
                <a:cs typeface="Times New Roman"/>
              </a:rPr>
              <a:t>II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10" dirty="0">
                <a:latin typeface="Times New Roman"/>
                <a:cs typeface="Times New Roman"/>
              </a:rPr>
              <a:t>г</a:t>
            </a:r>
            <a:r>
              <a:rPr sz="1200" b="1" spc="-30" dirty="0">
                <a:latin typeface="Times New Roman"/>
                <a:cs typeface="Times New Roman"/>
              </a:rPr>
              <a:t>р</a:t>
            </a:r>
            <a:r>
              <a:rPr sz="1200" b="1" spc="15" dirty="0">
                <a:latin typeface="Times New Roman"/>
                <a:cs typeface="Times New Roman"/>
              </a:rPr>
              <a:t>у</a:t>
            </a:r>
            <a:r>
              <a:rPr sz="1200" b="1" spc="5" dirty="0">
                <a:latin typeface="Times New Roman"/>
                <a:cs typeface="Times New Roman"/>
              </a:rPr>
              <a:t>пп</a:t>
            </a:r>
            <a:r>
              <a:rPr sz="1200" b="1" dirty="0">
                <a:latin typeface="Times New Roman"/>
                <a:cs typeface="Times New Roman"/>
              </a:rPr>
              <a:t>а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80253" y="2354990"/>
            <a:ext cx="1181804" cy="432784"/>
            <a:chOff x="525462" y="4461192"/>
            <a:chExt cx="976630" cy="487045"/>
          </a:xfrm>
        </p:grpSpPr>
        <p:sp>
          <p:nvSpPr>
            <p:cNvPr id="56" name="object 56"/>
            <p:cNvSpPr/>
            <p:nvPr/>
          </p:nvSpPr>
          <p:spPr>
            <a:xfrm>
              <a:off x="530225" y="4465954"/>
              <a:ext cx="967105" cy="477520"/>
            </a:xfrm>
            <a:custGeom>
              <a:avLst/>
              <a:gdLst/>
              <a:ahLst/>
              <a:cxnLst/>
              <a:rect l="l" t="t" r="r" b="b"/>
              <a:pathLst>
                <a:path w="967105" h="477520">
                  <a:moveTo>
                    <a:pt x="887476" y="0"/>
                  </a:moveTo>
                  <a:lnTo>
                    <a:pt x="79590" y="0"/>
                  </a:lnTo>
                  <a:lnTo>
                    <a:pt x="48611" y="6262"/>
                  </a:lnTo>
                  <a:lnTo>
                    <a:pt x="23312" y="23336"/>
                  </a:lnTo>
                  <a:lnTo>
                    <a:pt x="6254" y="48648"/>
                  </a:lnTo>
                  <a:lnTo>
                    <a:pt x="0" y="79628"/>
                  </a:lnTo>
                  <a:lnTo>
                    <a:pt x="0" y="397890"/>
                  </a:lnTo>
                  <a:lnTo>
                    <a:pt x="6254" y="428871"/>
                  </a:lnTo>
                  <a:lnTo>
                    <a:pt x="23312" y="454183"/>
                  </a:lnTo>
                  <a:lnTo>
                    <a:pt x="48611" y="471257"/>
                  </a:lnTo>
                  <a:lnTo>
                    <a:pt x="79590" y="477519"/>
                  </a:lnTo>
                  <a:lnTo>
                    <a:pt x="887476" y="477519"/>
                  </a:lnTo>
                  <a:lnTo>
                    <a:pt x="918456" y="471257"/>
                  </a:lnTo>
                  <a:lnTo>
                    <a:pt x="943768" y="454183"/>
                  </a:lnTo>
                  <a:lnTo>
                    <a:pt x="960842" y="428871"/>
                  </a:lnTo>
                  <a:lnTo>
                    <a:pt x="967105" y="397890"/>
                  </a:lnTo>
                  <a:lnTo>
                    <a:pt x="967105" y="79628"/>
                  </a:lnTo>
                  <a:lnTo>
                    <a:pt x="960842" y="48648"/>
                  </a:lnTo>
                  <a:lnTo>
                    <a:pt x="943768" y="23336"/>
                  </a:lnTo>
                  <a:lnTo>
                    <a:pt x="918456" y="6262"/>
                  </a:lnTo>
                  <a:lnTo>
                    <a:pt x="887476" y="0"/>
                  </a:lnTo>
                  <a:close/>
                </a:path>
              </a:pathLst>
            </a:custGeom>
            <a:solidFill>
              <a:srgbClr val="A8D08D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530225" y="4465954"/>
              <a:ext cx="967105" cy="477520"/>
            </a:xfrm>
            <a:custGeom>
              <a:avLst/>
              <a:gdLst/>
              <a:ahLst/>
              <a:cxnLst/>
              <a:rect l="l" t="t" r="r" b="b"/>
              <a:pathLst>
                <a:path w="967105" h="477520">
                  <a:moveTo>
                    <a:pt x="79590" y="0"/>
                  </a:moveTo>
                  <a:lnTo>
                    <a:pt x="48611" y="6262"/>
                  </a:lnTo>
                  <a:lnTo>
                    <a:pt x="23312" y="23336"/>
                  </a:lnTo>
                  <a:lnTo>
                    <a:pt x="6254" y="48648"/>
                  </a:lnTo>
                  <a:lnTo>
                    <a:pt x="0" y="79628"/>
                  </a:lnTo>
                  <a:lnTo>
                    <a:pt x="0" y="397890"/>
                  </a:lnTo>
                  <a:lnTo>
                    <a:pt x="6254" y="428871"/>
                  </a:lnTo>
                  <a:lnTo>
                    <a:pt x="23312" y="454183"/>
                  </a:lnTo>
                  <a:lnTo>
                    <a:pt x="48611" y="471257"/>
                  </a:lnTo>
                  <a:lnTo>
                    <a:pt x="79590" y="477519"/>
                  </a:lnTo>
                  <a:lnTo>
                    <a:pt x="887476" y="477519"/>
                  </a:lnTo>
                  <a:lnTo>
                    <a:pt x="918456" y="471257"/>
                  </a:lnTo>
                  <a:lnTo>
                    <a:pt x="943768" y="454183"/>
                  </a:lnTo>
                  <a:lnTo>
                    <a:pt x="960842" y="428871"/>
                  </a:lnTo>
                  <a:lnTo>
                    <a:pt x="967105" y="397890"/>
                  </a:lnTo>
                  <a:lnTo>
                    <a:pt x="967105" y="79628"/>
                  </a:lnTo>
                  <a:lnTo>
                    <a:pt x="960842" y="48648"/>
                  </a:lnTo>
                  <a:lnTo>
                    <a:pt x="943768" y="23336"/>
                  </a:lnTo>
                  <a:lnTo>
                    <a:pt x="918456" y="6262"/>
                  </a:lnTo>
                  <a:lnTo>
                    <a:pt x="887476" y="0"/>
                  </a:lnTo>
                  <a:lnTo>
                    <a:pt x="7959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812203" y="2363289"/>
            <a:ext cx="880590" cy="386003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109220">
              <a:lnSpc>
                <a:spcPts val="1360"/>
              </a:lnSpc>
              <a:spcBef>
                <a:spcPts val="210"/>
              </a:spcBef>
            </a:pPr>
            <a:r>
              <a:rPr sz="1200" b="1" spc="-25" dirty="0">
                <a:latin typeface="Times New Roman"/>
                <a:cs typeface="Times New Roman"/>
              </a:rPr>
              <a:t>8</a:t>
            </a:r>
            <a:r>
              <a:rPr sz="1200" b="1" dirty="0">
                <a:latin typeface="Times New Roman"/>
                <a:cs typeface="Times New Roman"/>
              </a:rPr>
              <a:t>5%</a:t>
            </a:r>
            <a:r>
              <a:rPr sz="1200" b="1" spc="-60" dirty="0">
                <a:latin typeface="Times New Roman"/>
                <a:cs typeface="Times New Roman"/>
              </a:rPr>
              <a:t> </a:t>
            </a:r>
            <a:r>
              <a:rPr sz="1200" b="1" spc="-40" dirty="0">
                <a:latin typeface="Times New Roman"/>
                <a:cs typeface="Times New Roman"/>
              </a:rPr>
              <a:t>о</a:t>
            </a:r>
            <a:r>
              <a:rPr sz="1200" b="1" dirty="0">
                <a:latin typeface="Times New Roman"/>
                <a:cs typeface="Times New Roman"/>
              </a:rPr>
              <a:t>т  </a:t>
            </a:r>
            <a:r>
              <a:rPr sz="1200" b="1" spc="-15" dirty="0">
                <a:latin typeface="Times New Roman"/>
                <a:cs typeface="Times New Roman"/>
              </a:rPr>
              <a:t>с</a:t>
            </a:r>
            <a:r>
              <a:rPr sz="1200" b="1" dirty="0">
                <a:latin typeface="Times New Roman"/>
                <a:cs typeface="Times New Roman"/>
              </a:rPr>
              <a:t>у</a:t>
            </a:r>
            <a:r>
              <a:rPr sz="1200" b="1" spc="-40" dirty="0">
                <a:latin typeface="Times New Roman"/>
                <a:cs typeface="Times New Roman"/>
              </a:rPr>
              <a:t>м</a:t>
            </a:r>
            <a:r>
              <a:rPr sz="1200" b="1" spc="-20" dirty="0">
                <a:latin typeface="Times New Roman"/>
                <a:cs typeface="Times New Roman"/>
              </a:rPr>
              <a:t>м</a:t>
            </a:r>
            <a:r>
              <a:rPr sz="1200" b="1" dirty="0">
                <a:latin typeface="Times New Roman"/>
                <a:cs typeface="Times New Roman"/>
              </a:rPr>
              <a:t>ы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30" dirty="0">
                <a:latin typeface="Times New Roman"/>
                <a:cs typeface="Times New Roman"/>
              </a:rPr>
              <a:t>Д</a:t>
            </a:r>
            <a:r>
              <a:rPr sz="1200" b="1" dirty="0">
                <a:latin typeface="Times New Roman"/>
                <a:cs typeface="Times New Roman"/>
              </a:rPr>
              <a:t>Д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907000" y="2856253"/>
            <a:ext cx="2924721" cy="296916"/>
            <a:chOff x="525462" y="5769927"/>
            <a:chExt cx="2950845" cy="379730"/>
          </a:xfrm>
        </p:grpSpPr>
        <p:sp>
          <p:nvSpPr>
            <p:cNvPr id="60" name="object 60"/>
            <p:cNvSpPr/>
            <p:nvPr/>
          </p:nvSpPr>
          <p:spPr>
            <a:xfrm>
              <a:off x="530225" y="5774689"/>
              <a:ext cx="2941320" cy="370205"/>
            </a:xfrm>
            <a:custGeom>
              <a:avLst/>
              <a:gdLst/>
              <a:ahLst/>
              <a:cxnLst/>
              <a:rect l="l" t="t" r="r" b="b"/>
              <a:pathLst>
                <a:path w="2941320" h="370204">
                  <a:moveTo>
                    <a:pt x="2879598" y="0"/>
                  </a:moveTo>
                  <a:lnTo>
                    <a:pt x="61696" y="0"/>
                  </a:lnTo>
                  <a:lnTo>
                    <a:pt x="37681" y="4857"/>
                  </a:lnTo>
                  <a:lnTo>
                    <a:pt x="18070" y="18097"/>
                  </a:lnTo>
                  <a:lnTo>
                    <a:pt x="4848" y="37719"/>
                  </a:lnTo>
                  <a:lnTo>
                    <a:pt x="0" y="61722"/>
                  </a:lnTo>
                  <a:lnTo>
                    <a:pt x="0" y="308483"/>
                  </a:lnTo>
                  <a:lnTo>
                    <a:pt x="4848" y="332486"/>
                  </a:lnTo>
                  <a:lnTo>
                    <a:pt x="18070" y="352107"/>
                  </a:lnTo>
                  <a:lnTo>
                    <a:pt x="37681" y="365347"/>
                  </a:lnTo>
                  <a:lnTo>
                    <a:pt x="61696" y="370205"/>
                  </a:lnTo>
                  <a:lnTo>
                    <a:pt x="2879598" y="370205"/>
                  </a:lnTo>
                  <a:lnTo>
                    <a:pt x="2903601" y="365347"/>
                  </a:lnTo>
                  <a:lnTo>
                    <a:pt x="2923222" y="352107"/>
                  </a:lnTo>
                  <a:lnTo>
                    <a:pt x="2936462" y="332486"/>
                  </a:lnTo>
                  <a:lnTo>
                    <a:pt x="2941320" y="308483"/>
                  </a:lnTo>
                  <a:lnTo>
                    <a:pt x="2941320" y="61722"/>
                  </a:lnTo>
                  <a:lnTo>
                    <a:pt x="2936462" y="37719"/>
                  </a:lnTo>
                  <a:lnTo>
                    <a:pt x="2923222" y="18097"/>
                  </a:lnTo>
                  <a:lnTo>
                    <a:pt x="2903601" y="4857"/>
                  </a:lnTo>
                  <a:lnTo>
                    <a:pt x="2879598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530225" y="5774689"/>
              <a:ext cx="2941320" cy="370205"/>
            </a:xfrm>
            <a:custGeom>
              <a:avLst/>
              <a:gdLst/>
              <a:ahLst/>
              <a:cxnLst/>
              <a:rect l="l" t="t" r="r" b="b"/>
              <a:pathLst>
                <a:path w="2941320" h="370204">
                  <a:moveTo>
                    <a:pt x="61696" y="0"/>
                  </a:moveTo>
                  <a:lnTo>
                    <a:pt x="37681" y="4857"/>
                  </a:lnTo>
                  <a:lnTo>
                    <a:pt x="18070" y="18097"/>
                  </a:lnTo>
                  <a:lnTo>
                    <a:pt x="4848" y="37719"/>
                  </a:lnTo>
                  <a:lnTo>
                    <a:pt x="0" y="61722"/>
                  </a:lnTo>
                  <a:lnTo>
                    <a:pt x="0" y="308483"/>
                  </a:lnTo>
                  <a:lnTo>
                    <a:pt x="4848" y="332486"/>
                  </a:lnTo>
                  <a:lnTo>
                    <a:pt x="18070" y="352107"/>
                  </a:lnTo>
                  <a:lnTo>
                    <a:pt x="37681" y="365347"/>
                  </a:lnTo>
                  <a:lnTo>
                    <a:pt x="61696" y="370205"/>
                  </a:lnTo>
                  <a:lnTo>
                    <a:pt x="2879598" y="370205"/>
                  </a:lnTo>
                  <a:lnTo>
                    <a:pt x="2903601" y="365347"/>
                  </a:lnTo>
                  <a:lnTo>
                    <a:pt x="2923222" y="352107"/>
                  </a:lnTo>
                  <a:lnTo>
                    <a:pt x="2936462" y="332486"/>
                  </a:lnTo>
                  <a:lnTo>
                    <a:pt x="2941320" y="308483"/>
                  </a:lnTo>
                  <a:lnTo>
                    <a:pt x="2941320" y="61722"/>
                  </a:lnTo>
                  <a:lnTo>
                    <a:pt x="2936462" y="37719"/>
                  </a:lnTo>
                  <a:lnTo>
                    <a:pt x="2923222" y="18097"/>
                  </a:lnTo>
                  <a:lnTo>
                    <a:pt x="2903601" y="4857"/>
                  </a:lnTo>
                  <a:lnTo>
                    <a:pt x="2879598" y="0"/>
                  </a:lnTo>
                  <a:lnTo>
                    <a:pt x="61696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1463604" y="2878116"/>
            <a:ext cx="19709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Страховое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обеспечение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751513" y="2890063"/>
            <a:ext cx="2888951" cy="353112"/>
            <a:chOff x="4209732" y="5769927"/>
            <a:chExt cx="2950845" cy="379730"/>
          </a:xfrm>
        </p:grpSpPr>
        <p:sp>
          <p:nvSpPr>
            <p:cNvPr id="64" name="object 64"/>
            <p:cNvSpPr/>
            <p:nvPr/>
          </p:nvSpPr>
          <p:spPr>
            <a:xfrm>
              <a:off x="4214495" y="5774689"/>
              <a:ext cx="2941320" cy="370205"/>
            </a:xfrm>
            <a:custGeom>
              <a:avLst/>
              <a:gdLst/>
              <a:ahLst/>
              <a:cxnLst/>
              <a:rect l="l" t="t" r="r" b="b"/>
              <a:pathLst>
                <a:path w="2941320" h="370204">
                  <a:moveTo>
                    <a:pt x="2879598" y="0"/>
                  </a:moveTo>
                  <a:lnTo>
                    <a:pt x="61721" y="0"/>
                  </a:lnTo>
                  <a:lnTo>
                    <a:pt x="37718" y="4857"/>
                  </a:lnTo>
                  <a:lnTo>
                    <a:pt x="18097" y="18097"/>
                  </a:lnTo>
                  <a:lnTo>
                    <a:pt x="4857" y="37719"/>
                  </a:lnTo>
                  <a:lnTo>
                    <a:pt x="0" y="61722"/>
                  </a:lnTo>
                  <a:lnTo>
                    <a:pt x="0" y="308483"/>
                  </a:lnTo>
                  <a:lnTo>
                    <a:pt x="4857" y="332486"/>
                  </a:lnTo>
                  <a:lnTo>
                    <a:pt x="18097" y="352107"/>
                  </a:lnTo>
                  <a:lnTo>
                    <a:pt x="37718" y="365347"/>
                  </a:lnTo>
                  <a:lnTo>
                    <a:pt x="61721" y="370205"/>
                  </a:lnTo>
                  <a:lnTo>
                    <a:pt x="2879598" y="370205"/>
                  </a:lnTo>
                  <a:lnTo>
                    <a:pt x="2903601" y="365347"/>
                  </a:lnTo>
                  <a:lnTo>
                    <a:pt x="2923222" y="352107"/>
                  </a:lnTo>
                  <a:lnTo>
                    <a:pt x="2936462" y="332486"/>
                  </a:lnTo>
                  <a:lnTo>
                    <a:pt x="2941320" y="308483"/>
                  </a:lnTo>
                  <a:lnTo>
                    <a:pt x="2941320" y="61722"/>
                  </a:lnTo>
                  <a:lnTo>
                    <a:pt x="2936462" y="37719"/>
                  </a:lnTo>
                  <a:lnTo>
                    <a:pt x="2923222" y="18097"/>
                  </a:lnTo>
                  <a:lnTo>
                    <a:pt x="2903601" y="4857"/>
                  </a:lnTo>
                  <a:lnTo>
                    <a:pt x="2879598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4214495" y="5774689"/>
              <a:ext cx="2941320" cy="370205"/>
            </a:xfrm>
            <a:custGeom>
              <a:avLst/>
              <a:gdLst/>
              <a:ahLst/>
              <a:cxnLst/>
              <a:rect l="l" t="t" r="r" b="b"/>
              <a:pathLst>
                <a:path w="2941320" h="370204">
                  <a:moveTo>
                    <a:pt x="61721" y="0"/>
                  </a:moveTo>
                  <a:lnTo>
                    <a:pt x="37718" y="4857"/>
                  </a:lnTo>
                  <a:lnTo>
                    <a:pt x="18097" y="18097"/>
                  </a:lnTo>
                  <a:lnTo>
                    <a:pt x="4857" y="37719"/>
                  </a:lnTo>
                  <a:lnTo>
                    <a:pt x="0" y="61722"/>
                  </a:lnTo>
                  <a:lnTo>
                    <a:pt x="0" y="308483"/>
                  </a:lnTo>
                  <a:lnTo>
                    <a:pt x="4857" y="332486"/>
                  </a:lnTo>
                  <a:lnTo>
                    <a:pt x="18097" y="352107"/>
                  </a:lnTo>
                  <a:lnTo>
                    <a:pt x="37718" y="365347"/>
                  </a:lnTo>
                  <a:lnTo>
                    <a:pt x="61721" y="370205"/>
                  </a:lnTo>
                  <a:lnTo>
                    <a:pt x="2879598" y="370205"/>
                  </a:lnTo>
                  <a:lnTo>
                    <a:pt x="2903601" y="365347"/>
                  </a:lnTo>
                  <a:lnTo>
                    <a:pt x="2923222" y="352107"/>
                  </a:lnTo>
                  <a:lnTo>
                    <a:pt x="2936462" y="332486"/>
                  </a:lnTo>
                  <a:lnTo>
                    <a:pt x="2941320" y="308483"/>
                  </a:lnTo>
                  <a:lnTo>
                    <a:pt x="2941320" y="61722"/>
                  </a:lnTo>
                  <a:lnTo>
                    <a:pt x="2936462" y="37719"/>
                  </a:lnTo>
                  <a:lnTo>
                    <a:pt x="2923222" y="18097"/>
                  </a:lnTo>
                  <a:lnTo>
                    <a:pt x="2903601" y="4857"/>
                  </a:lnTo>
                  <a:lnTo>
                    <a:pt x="2879598" y="0"/>
                  </a:lnTo>
                  <a:lnTo>
                    <a:pt x="61721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883432" y="2955680"/>
            <a:ext cx="31527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Ежемесячная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денежная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компенсация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1304545" y="3417898"/>
            <a:ext cx="2289072" cy="280599"/>
            <a:chOff x="856932" y="6996112"/>
            <a:chExt cx="1891664" cy="314325"/>
          </a:xfrm>
        </p:grpSpPr>
        <p:sp>
          <p:nvSpPr>
            <p:cNvPr id="68" name="object 68"/>
            <p:cNvSpPr/>
            <p:nvPr/>
          </p:nvSpPr>
          <p:spPr>
            <a:xfrm>
              <a:off x="861694" y="7000875"/>
              <a:ext cx="1882139" cy="304800"/>
            </a:xfrm>
            <a:custGeom>
              <a:avLst/>
              <a:gdLst/>
              <a:ahLst/>
              <a:cxnLst/>
              <a:rect l="l" t="t" r="r" b="b"/>
              <a:pathLst>
                <a:path w="1882139" h="304800">
                  <a:moveTo>
                    <a:pt x="1831340" y="0"/>
                  </a:moveTo>
                  <a:lnTo>
                    <a:pt x="50800" y="0"/>
                  </a:lnTo>
                  <a:lnTo>
                    <a:pt x="31027" y="3990"/>
                  </a:lnTo>
                  <a:lnTo>
                    <a:pt x="14879" y="14874"/>
                  </a:lnTo>
                  <a:lnTo>
                    <a:pt x="3992" y="31021"/>
                  </a:lnTo>
                  <a:lnTo>
                    <a:pt x="0" y="50799"/>
                  </a:lnTo>
                  <a:lnTo>
                    <a:pt x="0" y="253999"/>
                  </a:lnTo>
                  <a:lnTo>
                    <a:pt x="3992" y="273778"/>
                  </a:lnTo>
                  <a:lnTo>
                    <a:pt x="14879" y="289925"/>
                  </a:lnTo>
                  <a:lnTo>
                    <a:pt x="31027" y="300809"/>
                  </a:lnTo>
                  <a:lnTo>
                    <a:pt x="50800" y="304799"/>
                  </a:lnTo>
                  <a:lnTo>
                    <a:pt x="1831340" y="304799"/>
                  </a:lnTo>
                  <a:lnTo>
                    <a:pt x="1851118" y="300809"/>
                  </a:lnTo>
                  <a:lnTo>
                    <a:pt x="1867265" y="289925"/>
                  </a:lnTo>
                  <a:lnTo>
                    <a:pt x="1878149" y="273778"/>
                  </a:lnTo>
                  <a:lnTo>
                    <a:pt x="1882140" y="253999"/>
                  </a:lnTo>
                  <a:lnTo>
                    <a:pt x="1882140" y="50799"/>
                  </a:lnTo>
                  <a:lnTo>
                    <a:pt x="1878149" y="31021"/>
                  </a:lnTo>
                  <a:lnTo>
                    <a:pt x="1867265" y="14874"/>
                  </a:lnTo>
                  <a:lnTo>
                    <a:pt x="1851118" y="3990"/>
                  </a:lnTo>
                  <a:lnTo>
                    <a:pt x="1831340" y="0"/>
                  </a:lnTo>
                  <a:close/>
                </a:path>
              </a:pathLst>
            </a:custGeom>
            <a:solidFill>
              <a:srgbClr val="A8D08D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861694" y="7000875"/>
              <a:ext cx="1882139" cy="304800"/>
            </a:xfrm>
            <a:custGeom>
              <a:avLst/>
              <a:gdLst/>
              <a:ahLst/>
              <a:cxnLst/>
              <a:rect l="l" t="t" r="r" b="b"/>
              <a:pathLst>
                <a:path w="1882139" h="304800">
                  <a:moveTo>
                    <a:pt x="50800" y="0"/>
                  </a:moveTo>
                  <a:lnTo>
                    <a:pt x="31027" y="3990"/>
                  </a:lnTo>
                  <a:lnTo>
                    <a:pt x="14879" y="14874"/>
                  </a:lnTo>
                  <a:lnTo>
                    <a:pt x="3992" y="31021"/>
                  </a:lnTo>
                  <a:lnTo>
                    <a:pt x="0" y="50799"/>
                  </a:lnTo>
                  <a:lnTo>
                    <a:pt x="0" y="253999"/>
                  </a:lnTo>
                  <a:lnTo>
                    <a:pt x="3992" y="273778"/>
                  </a:lnTo>
                  <a:lnTo>
                    <a:pt x="14879" y="289925"/>
                  </a:lnTo>
                  <a:lnTo>
                    <a:pt x="31027" y="300809"/>
                  </a:lnTo>
                  <a:lnTo>
                    <a:pt x="50800" y="304799"/>
                  </a:lnTo>
                  <a:lnTo>
                    <a:pt x="1831340" y="304799"/>
                  </a:lnTo>
                  <a:lnTo>
                    <a:pt x="1851118" y="300809"/>
                  </a:lnTo>
                  <a:lnTo>
                    <a:pt x="1867265" y="289925"/>
                  </a:lnTo>
                  <a:lnTo>
                    <a:pt x="1878149" y="273778"/>
                  </a:lnTo>
                  <a:lnTo>
                    <a:pt x="1882140" y="253999"/>
                  </a:lnTo>
                  <a:lnTo>
                    <a:pt x="1882140" y="50799"/>
                  </a:lnTo>
                  <a:lnTo>
                    <a:pt x="1878149" y="31021"/>
                  </a:lnTo>
                  <a:lnTo>
                    <a:pt x="1867265" y="14874"/>
                  </a:lnTo>
                  <a:lnTo>
                    <a:pt x="1851118" y="3990"/>
                  </a:lnTo>
                  <a:lnTo>
                    <a:pt x="1831340" y="0"/>
                  </a:lnTo>
                  <a:lnTo>
                    <a:pt x="508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1751832" y="3479872"/>
            <a:ext cx="137774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Times New Roman"/>
                <a:cs typeface="Times New Roman"/>
              </a:rPr>
              <a:t>    </a:t>
            </a:r>
            <a:r>
              <a:rPr sz="1200" b="1" dirty="0" smtClean="0">
                <a:latin typeface="Times New Roman"/>
                <a:cs typeface="Times New Roman"/>
              </a:rPr>
              <a:t>2</a:t>
            </a:r>
            <a:r>
              <a:rPr sz="1200" b="1" spc="-35" dirty="0" smtClean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226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348,04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руб.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3833270" y="3123785"/>
            <a:ext cx="1711234" cy="284084"/>
            <a:chOff x="3083242" y="6451917"/>
            <a:chExt cx="1414145" cy="340995"/>
          </a:xfrm>
        </p:grpSpPr>
        <p:sp>
          <p:nvSpPr>
            <p:cNvPr id="72" name="object 72"/>
            <p:cNvSpPr/>
            <p:nvPr/>
          </p:nvSpPr>
          <p:spPr>
            <a:xfrm>
              <a:off x="3088004" y="6456679"/>
              <a:ext cx="1404620" cy="331470"/>
            </a:xfrm>
            <a:custGeom>
              <a:avLst/>
              <a:gdLst/>
              <a:ahLst/>
              <a:cxnLst/>
              <a:rect l="l" t="t" r="r" b="b"/>
              <a:pathLst>
                <a:path w="1404620" h="331470">
                  <a:moveTo>
                    <a:pt x="1349374" y="0"/>
                  </a:moveTo>
                  <a:lnTo>
                    <a:pt x="55244" y="0"/>
                  </a:lnTo>
                  <a:lnTo>
                    <a:pt x="33754" y="4345"/>
                  </a:lnTo>
                  <a:lnTo>
                    <a:pt x="16192" y="16192"/>
                  </a:lnTo>
                  <a:lnTo>
                    <a:pt x="4345" y="33754"/>
                  </a:lnTo>
                  <a:lnTo>
                    <a:pt x="0" y="55244"/>
                  </a:lnTo>
                  <a:lnTo>
                    <a:pt x="0" y="276225"/>
                  </a:lnTo>
                  <a:lnTo>
                    <a:pt x="4345" y="297715"/>
                  </a:lnTo>
                  <a:lnTo>
                    <a:pt x="16192" y="315277"/>
                  </a:lnTo>
                  <a:lnTo>
                    <a:pt x="33754" y="327124"/>
                  </a:lnTo>
                  <a:lnTo>
                    <a:pt x="55244" y="331469"/>
                  </a:lnTo>
                  <a:lnTo>
                    <a:pt x="1349374" y="331469"/>
                  </a:lnTo>
                  <a:lnTo>
                    <a:pt x="1370865" y="327124"/>
                  </a:lnTo>
                  <a:lnTo>
                    <a:pt x="1388427" y="315277"/>
                  </a:lnTo>
                  <a:lnTo>
                    <a:pt x="1400274" y="297715"/>
                  </a:lnTo>
                  <a:lnTo>
                    <a:pt x="1404620" y="276225"/>
                  </a:lnTo>
                  <a:lnTo>
                    <a:pt x="1404620" y="55244"/>
                  </a:lnTo>
                  <a:lnTo>
                    <a:pt x="1400274" y="33754"/>
                  </a:lnTo>
                  <a:lnTo>
                    <a:pt x="1388427" y="16192"/>
                  </a:lnTo>
                  <a:lnTo>
                    <a:pt x="1370865" y="4345"/>
                  </a:lnTo>
                  <a:lnTo>
                    <a:pt x="1349374" y="0"/>
                  </a:lnTo>
                  <a:close/>
                </a:path>
              </a:pathLst>
            </a:custGeom>
            <a:solidFill>
              <a:srgbClr val="DEEAF6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3088004" y="6456679"/>
              <a:ext cx="1404620" cy="331470"/>
            </a:xfrm>
            <a:custGeom>
              <a:avLst/>
              <a:gdLst/>
              <a:ahLst/>
              <a:cxnLst/>
              <a:rect l="l" t="t" r="r" b="b"/>
              <a:pathLst>
                <a:path w="1404620" h="331470">
                  <a:moveTo>
                    <a:pt x="55244" y="0"/>
                  </a:moveTo>
                  <a:lnTo>
                    <a:pt x="33754" y="4345"/>
                  </a:lnTo>
                  <a:lnTo>
                    <a:pt x="16192" y="16192"/>
                  </a:lnTo>
                  <a:lnTo>
                    <a:pt x="4345" y="33754"/>
                  </a:lnTo>
                  <a:lnTo>
                    <a:pt x="0" y="55244"/>
                  </a:lnTo>
                  <a:lnTo>
                    <a:pt x="0" y="276225"/>
                  </a:lnTo>
                  <a:lnTo>
                    <a:pt x="4345" y="297715"/>
                  </a:lnTo>
                  <a:lnTo>
                    <a:pt x="16192" y="315277"/>
                  </a:lnTo>
                  <a:lnTo>
                    <a:pt x="33754" y="327124"/>
                  </a:lnTo>
                  <a:lnTo>
                    <a:pt x="55244" y="331469"/>
                  </a:lnTo>
                  <a:lnTo>
                    <a:pt x="1349374" y="331469"/>
                  </a:lnTo>
                  <a:lnTo>
                    <a:pt x="1370865" y="327124"/>
                  </a:lnTo>
                  <a:lnTo>
                    <a:pt x="1388427" y="315277"/>
                  </a:lnTo>
                  <a:lnTo>
                    <a:pt x="1400274" y="297715"/>
                  </a:lnTo>
                  <a:lnTo>
                    <a:pt x="1404620" y="276225"/>
                  </a:lnTo>
                  <a:lnTo>
                    <a:pt x="1404620" y="55244"/>
                  </a:lnTo>
                  <a:lnTo>
                    <a:pt x="1400274" y="33754"/>
                  </a:lnTo>
                  <a:lnTo>
                    <a:pt x="1388427" y="16192"/>
                  </a:lnTo>
                  <a:lnTo>
                    <a:pt x="1370865" y="4345"/>
                  </a:lnTo>
                  <a:lnTo>
                    <a:pt x="1349374" y="0"/>
                  </a:lnTo>
                  <a:lnTo>
                    <a:pt x="55244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3752305" y="3128433"/>
            <a:ext cx="166897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Times New Roman"/>
                <a:cs typeface="Times New Roman"/>
              </a:rPr>
              <a:t>       </a:t>
            </a:r>
            <a:r>
              <a:rPr sz="1200" b="1" dirty="0" smtClean="0">
                <a:latin typeface="Times New Roman"/>
                <a:cs typeface="Times New Roman"/>
              </a:rPr>
              <a:t>Инвалидам</a:t>
            </a:r>
            <a:r>
              <a:rPr sz="1200" b="1" dirty="0">
                <a:latin typeface="Times New Roman"/>
                <a:cs typeface="Times New Roman"/>
              </a:rPr>
              <a:t>: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3868936" y="3486185"/>
            <a:ext cx="1664042" cy="274353"/>
            <a:chOff x="3088002" y="6974204"/>
            <a:chExt cx="1404622" cy="331473"/>
          </a:xfrm>
        </p:grpSpPr>
        <p:sp>
          <p:nvSpPr>
            <p:cNvPr id="76" name="object 76"/>
            <p:cNvSpPr/>
            <p:nvPr/>
          </p:nvSpPr>
          <p:spPr>
            <a:xfrm>
              <a:off x="3088002" y="6974207"/>
              <a:ext cx="1404620" cy="331470"/>
            </a:xfrm>
            <a:custGeom>
              <a:avLst/>
              <a:gdLst/>
              <a:ahLst/>
              <a:cxnLst/>
              <a:rect l="l" t="t" r="r" b="b"/>
              <a:pathLst>
                <a:path w="1404620" h="331470">
                  <a:moveTo>
                    <a:pt x="1349374" y="0"/>
                  </a:moveTo>
                  <a:lnTo>
                    <a:pt x="55244" y="0"/>
                  </a:lnTo>
                  <a:lnTo>
                    <a:pt x="33754" y="4345"/>
                  </a:lnTo>
                  <a:lnTo>
                    <a:pt x="16192" y="16192"/>
                  </a:lnTo>
                  <a:lnTo>
                    <a:pt x="4345" y="33754"/>
                  </a:lnTo>
                  <a:lnTo>
                    <a:pt x="0" y="55244"/>
                  </a:lnTo>
                  <a:lnTo>
                    <a:pt x="0" y="276225"/>
                  </a:lnTo>
                  <a:lnTo>
                    <a:pt x="4345" y="297715"/>
                  </a:lnTo>
                  <a:lnTo>
                    <a:pt x="16192" y="315277"/>
                  </a:lnTo>
                  <a:lnTo>
                    <a:pt x="33754" y="327124"/>
                  </a:lnTo>
                  <a:lnTo>
                    <a:pt x="55244" y="331469"/>
                  </a:lnTo>
                  <a:lnTo>
                    <a:pt x="1349374" y="331469"/>
                  </a:lnTo>
                  <a:lnTo>
                    <a:pt x="1370865" y="327124"/>
                  </a:lnTo>
                  <a:lnTo>
                    <a:pt x="1388427" y="315277"/>
                  </a:lnTo>
                  <a:lnTo>
                    <a:pt x="1400274" y="297715"/>
                  </a:lnTo>
                  <a:lnTo>
                    <a:pt x="1404620" y="276225"/>
                  </a:lnTo>
                  <a:lnTo>
                    <a:pt x="1404620" y="55244"/>
                  </a:lnTo>
                  <a:lnTo>
                    <a:pt x="1400274" y="33754"/>
                  </a:lnTo>
                  <a:lnTo>
                    <a:pt x="1388427" y="16192"/>
                  </a:lnTo>
                  <a:lnTo>
                    <a:pt x="1370865" y="4345"/>
                  </a:lnTo>
                  <a:lnTo>
                    <a:pt x="1349374" y="0"/>
                  </a:lnTo>
                  <a:close/>
                </a:path>
              </a:pathLst>
            </a:custGeom>
            <a:solidFill>
              <a:srgbClr val="DEEAF6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3088004" y="6974204"/>
              <a:ext cx="1404620" cy="331470"/>
            </a:xfrm>
            <a:custGeom>
              <a:avLst/>
              <a:gdLst/>
              <a:ahLst/>
              <a:cxnLst/>
              <a:rect l="l" t="t" r="r" b="b"/>
              <a:pathLst>
                <a:path w="1404620" h="331470">
                  <a:moveTo>
                    <a:pt x="55244" y="0"/>
                  </a:moveTo>
                  <a:lnTo>
                    <a:pt x="33754" y="4345"/>
                  </a:lnTo>
                  <a:lnTo>
                    <a:pt x="16192" y="16192"/>
                  </a:lnTo>
                  <a:lnTo>
                    <a:pt x="4345" y="33754"/>
                  </a:lnTo>
                  <a:lnTo>
                    <a:pt x="0" y="55244"/>
                  </a:lnTo>
                  <a:lnTo>
                    <a:pt x="0" y="276225"/>
                  </a:lnTo>
                  <a:lnTo>
                    <a:pt x="4345" y="297715"/>
                  </a:lnTo>
                  <a:lnTo>
                    <a:pt x="16192" y="315277"/>
                  </a:lnTo>
                  <a:lnTo>
                    <a:pt x="33754" y="327124"/>
                  </a:lnTo>
                  <a:lnTo>
                    <a:pt x="55244" y="331469"/>
                  </a:lnTo>
                  <a:lnTo>
                    <a:pt x="1349374" y="331469"/>
                  </a:lnTo>
                  <a:lnTo>
                    <a:pt x="1370865" y="327124"/>
                  </a:lnTo>
                  <a:lnTo>
                    <a:pt x="1388427" y="315277"/>
                  </a:lnTo>
                  <a:lnTo>
                    <a:pt x="1400274" y="297715"/>
                  </a:lnTo>
                  <a:lnTo>
                    <a:pt x="1404620" y="276225"/>
                  </a:lnTo>
                  <a:lnTo>
                    <a:pt x="1404620" y="55244"/>
                  </a:lnTo>
                  <a:lnTo>
                    <a:pt x="1400274" y="33754"/>
                  </a:lnTo>
                  <a:lnTo>
                    <a:pt x="1388427" y="16192"/>
                  </a:lnTo>
                  <a:lnTo>
                    <a:pt x="1370865" y="4345"/>
                  </a:lnTo>
                  <a:lnTo>
                    <a:pt x="1349374" y="0"/>
                  </a:lnTo>
                  <a:lnTo>
                    <a:pt x="55244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3897510" y="3518643"/>
            <a:ext cx="166897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19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    </a:t>
            </a:r>
            <a:r>
              <a:rPr sz="1200" b="1" spc="-5" dirty="0" smtClean="0">
                <a:latin typeface="Times New Roman"/>
                <a:cs typeface="Times New Roman"/>
              </a:rPr>
              <a:t>I</a:t>
            </a:r>
            <a:r>
              <a:rPr sz="1200" b="1" spc="-45" dirty="0" smtClean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группы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6069288" y="3511193"/>
            <a:ext cx="2289072" cy="269037"/>
            <a:chOff x="4845367" y="6996112"/>
            <a:chExt cx="1891664" cy="314325"/>
          </a:xfrm>
        </p:grpSpPr>
        <p:sp>
          <p:nvSpPr>
            <p:cNvPr id="80" name="object 80"/>
            <p:cNvSpPr/>
            <p:nvPr/>
          </p:nvSpPr>
          <p:spPr>
            <a:xfrm>
              <a:off x="4850129" y="7000875"/>
              <a:ext cx="1882139" cy="304800"/>
            </a:xfrm>
            <a:custGeom>
              <a:avLst/>
              <a:gdLst/>
              <a:ahLst/>
              <a:cxnLst/>
              <a:rect l="l" t="t" r="r" b="b"/>
              <a:pathLst>
                <a:path w="1882140" h="304800">
                  <a:moveTo>
                    <a:pt x="1831340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799"/>
                  </a:lnTo>
                  <a:lnTo>
                    <a:pt x="0" y="253999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799"/>
                  </a:lnTo>
                  <a:lnTo>
                    <a:pt x="1831340" y="304799"/>
                  </a:lnTo>
                  <a:lnTo>
                    <a:pt x="1851118" y="300809"/>
                  </a:lnTo>
                  <a:lnTo>
                    <a:pt x="1867265" y="289925"/>
                  </a:lnTo>
                  <a:lnTo>
                    <a:pt x="1878149" y="273778"/>
                  </a:lnTo>
                  <a:lnTo>
                    <a:pt x="1882140" y="253999"/>
                  </a:lnTo>
                  <a:lnTo>
                    <a:pt x="1882140" y="50799"/>
                  </a:lnTo>
                  <a:lnTo>
                    <a:pt x="1878149" y="31021"/>
                  </a:lnTo>
                  <a:lnTo>
                    <a:pt x="1867265" y="14874"/>
                  </a:lnTo>
                  <a:lnTo>
                    <a:pt x="1851118" y="3990"/>
                  </a:lnTo>
                  <a:lnTo>
                    <a:pt x="1831340" y="0"/>
                  </a:lnTo>
                  <a:close/>
                </a:path>
              </a:pathLst>
            </a:custGeom>
            <a:solidFill>
              <a:srgbClr val="A8D08D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" name="object 81"/>
            <p:cNvSpPr/>
            <p:nvPr/>
          </p:nvSpPr>
          <p:spPr>
            <a:xfrm>
              <a:off x="4850129" y="7000875"/>
              <a:ext cx="1882139" cy="304800"/>
            </a:xfrm>
            <a:custGeom>
              <a:avLst/>
              <a:gdLst/>
              <a:ahLst/>
              <a:cxnLst/>
              <a:rect l="l" t="t" r="r" b="b"/>
              <a:pathLst>
                <a:path w="1882140" h="304800">
                  <a:moveTo>
                    <a:pt x="50800" y="0"/>
                  </a:move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799"/>
                  </a:lnTo>
                  <a:lnTo>
                    <a:pt x="0" y="253999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799"/>
                  </a:lnTo>
                  <a:lnTo>
                    <a:pt x="1831340" y="304799"/>
                  </a:lnTo>
                  <a:lnTo>
                    <a:pt x="1851118" y="300809"/>
                  </a:lnTo>
                  <a:lnTo>
                    <a:pt x="1867265" y="289925"/>
                  </a:lnTo>
                  <a:lnTo>
                    <a:pt x="1878149" y="273778"/>
                  </a:lnTo>
                  <a:lnTo>
                    <a:pt x="1882140" y="253999"/>
                  </a:lnTo>
                  <a:lnTo>
                    <a:pt x="1882140" y="50799"/>
                  </a:lnTo>
                  <a:lnTo>
                    <a:pt x="1878149" y="31021"/>
                  </a:lnTo>
                  <a:lnTo>
                    <a:pt x="1867265" y="14874"/>
                  </a:lnTo>
                  <a:lnTo>
                    <a:pt x="1851118" y="3990"/>
                  </a:lnTo>
                  <a:lnTo>
                    <a:pt x="1831340" y="0"/>
                  </a:lnTo>
                  <a:lnTo>
                    <a:pt x="508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6806440" y="3546967"/>
            <a:ext cx="114722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20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779,26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руб.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1245199" y="3862524"/>
            <a:ext cx="2289072" cy="265822"/>
            <a:chOff x="856932" y="7817802"/>
            <a:chExt cx="1891664" cy="314325"/>
          </a:xfrm>
        </p:grpSpPr>
        <p:sp>
          <p:nvSpPr>
            <p:cNvPr id="84" name="object 84"/>
            <p:cNvSpPr/>
            <p:nvPr/>
          </p:nvSpPr>
          <p:spPr>
            <a:xfrm>
              <a:off x="861694" y="7822565"/>
              <a:ext cx="1882139" cy="304800"/>
            </a:xfrm>
            <a:custGeom>
              <a:avLst/>
              <a:gdLst/>
              <a:ahLst/>
              <a:cxnLst/>
              <a:rect l="l" t="t" r="r" b="b"/>
              <a:pathLst>
                <a:path w="1882139" h="304800">
                  <a:moveTo>
                    <a:pt x="1831340" y="0"/>
                  </a:moveTo>
                  <a:lnTo>
                    <a:pt x="50800" y="0"/>
                  </a:lnTo>
                  <a:lnTo>
                    <a:pt x="31027" y="3990"/>
                  </a:lnTo>
                  <a:lnTo>
                    <a:pt x="14879" y="14874"/>
                  </a:lnTo>
                  <a:lnTo>
                    <a:pt x="3992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2" y="273778"/>
                  </a:lnTo>
                  <a:lnTo>
                    <a:pt x="14879" y="289925"/>
                  </a:lnTo>
                  <a:lnTo>
                    <a:pt x="31027" y="300809"/>
                  </a:lnTo>
                  <a:lnTo>
                    <a:pt x="50800" y="304800"/>
                  </a:lnTo>
                  <a:lnTo>
                    <a:pt x="1831340" y="304800"/>
                  </a:lnTo>
                  <a:lnTo>
                    <a:pt x="1851118" y="300809"/>
                  </a:lnTo>
                  <a:lnTo>
                    <a:pt x="1867265" y="289925"/>
                  </a:lnTo>
                  <a:lnTo>
                    <a:pt x="1878149" y="273778"/>
                  </a:lnTo>
                  <a:lnTo>
                    <a:pt x="1882140" y="254000"/>
                  </a:lnTo>
                  <a:lnTo>
                    <a:pt x="1882140" y="50800"/>
                  </a:lnTo>
                  <a:lnTo>
                    <a:pt x="1878149" y="31021"/>
                  </a:lnTo>
                  <a:lnTo>
                    <a:pt x="1867265" y="14874"/>
                  </a:lnTo>
                  <a:lnTo>
                    <a:pt x="1851118" y="3990"/>
                  </a:lnTo>
                  <a:lnTo>
                    <a:pt x="1831340" y="0"/>
                  </a:lnTo>
                  <a:close/>
                </a:path>
              </a:pathLst>
            </a:custGeom>
            <a:solidFill>
              <a:srgbClr val="A8D08D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" name="object 85"/>
            <p:cNvSpPr/>
            <p:nvPr/>
          </p:nvSpPr>
          <p:spPr>
            <a:xfrm>
              <a:off x="861694" y="7822565"/>
              <a:ext cx="1882139" cy="304800"/>
            </a:xfrm>
            <a:custGeom>
              <a:avLst/>
              <a:gdLst/>
              <a:ahLst/>
              <a:cxnLst/>
              <a:rect l="l" t="t" r="r" b="b"/>
              <a:pathLst>
                <a:path w="1882139" h="304800">
                  <a:moveTo>
                    <a:pt x="50800" y="0"/>
                  </a:moveTo>
                  <a:lnTo>
                    <a:pt x="31027" y="3990"/>
                  </a:lnTo>
                  <a:lnTo>
                    <a:pt x="14879" y="14874"/>
                  </a:lnTo>
                  <a:lnTo>
                    <a:pt x="3992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2" y="273778"/>
                  </a:lnTo>
                  <a:lnTo>
                    <a:pt x="14879" y="289925"/>
                  </a:lnTo>
                  <a:lnTo>
                    <a:pt x="31027" y="300809"/>
                  </a:lnTo>
                  <a:lnTo>
                    <a:pt x="50800" y="304800"/>
                  </a:lnTo>
                  <a:lnTo>
                    <a:pt x="1831340" y="304800"/>
                  </a:lnTo>
                  <a:lnTo>
                    <a:pt x="1851118" y="300809"/>
                  </a:lnTo>
                  <a:lnTo>
                    <a:pt x="1867265" y="289925"/>
                  </a:lnTo>
                  <a:lnTo>
                    <a:pt x="1878149" y="273778"/>
                  </a:lnTo>
                  <a:lnTo>
                    <a:pt x="1882140" y="254000"/>
                  </a:lnTo>
                  <a:lnTo>
                    <a:pt x="1882140" y="50800"/>
                  </a:lnTo>
                  <a:lnTo>
                    <a:pt x="1878149" y="31021"/>
                  </a:lnTo>
                  <a:lnTo>
                    <a:pt x="1867265" y="14874"/>
                  </a:lnTo>
                  <a:lnTo>
                    <a:pt x="1851118" y="3990"/>
                  </a:lnTo>
                  <a:lnTo>
                    <a:pt x="1831340" y="0"/>
                  </a:lnTo>
                  <a:lnTo>
                    <a:pt x="508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1691673" y="3878345"/>
            <a:ext cx="137774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Times New Roman"/>
                <a:cs typeface="Times New Roman"/>
              </a:rPr>
              <a:t>    </a:t>
            </a:r>
            <a:r>
              <a:rPr sz="1200" b="1" dirty="0" smtClean="0">
                <a:latin typeface="Times New Roman"/>
                <a:cs typeface="Times New Roman"/>
              </a:rPr>
              <a:t>1</a:t>
            </a:r>
            <a:r>
              <a:rPr sz="1200" b="1" spc="-35" dirty="0" smtClean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484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232,03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руб.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3833270" y="3878345"/>
            <a:ext cx="1699708" cy="274206"/>
            <a:chOff x="3088004" y="7795894"/>
            <a:chExt cx="1404620" cy="331471"/>
          </a:xfrm>
        </p:grpSpPr>
        <p:sp>
          <p:nvSpPr>
            <p:cNvPr id="88" name="object 88"/>
            <p:cNvSpPr/>
            <p:nvPr/>
          </p:nvSpPr>
          <p:spPr>
            <a:xfrm>
              <a:off x="3088004" y="7795894"/>
              <a:ext cx="1404620" cy="331471"/>
            </a:xfrm>
            <a:custGeom>
              <a:avLst/>
              <a:gdLst/>
              <a:ahLst/>
              <a:cxnLst/>
              <a:rect l="l" t="t" r="r" b="b"/>
              <a:pathLst>
                <a:path w="1404620" h="331470">
                  <a:moveTo>
                    <a:pt x="1349374" y="0"/>
                  </a:moveTo>
                  <a:lnTo>
                    <a:pt x="55244" y="0"/>
                  </a:lnTo>
                  <a:lnTo>
                    <a:pt x="33754" y="4345"/>
                  </a:lnTo>
                  <a:lnTo>
                    <a:pt x="16192" y="16192"/>
                  </a:lnTo>
                  <a:lnTo>
                    <a:pt x="4345" y="33754"/>
                  </a:lnTo>
                  <a:lnTo>
                    <a:pt x="0" y="55245"/>
                  </a:lnTo>
                  <a:lnTo>
                    <a:pt x="0" y="276225"/>
                  </a:lnTo>
                  <a:lnTo>
                    <a:pt x="4345" y="297715"/>
                  </a:lnTo>
                  <a:lnTo>
                    <a:pt x="16192" y="315277"/>
                  </a:lnTo>
                  <a:lnTo>
                    <a:pt x="33754" y="327124"/>
                  </a:lnTo>
                  <a:lnTo>
                    <a:pt x="55244" y="331470"/>
                  </a:lnTo>
                  <a:lnTo>
                    <a:pt x="1349374" y="331470"/>
                  </a:lnTo>
                  <a:lnTo>
                    <a:pt x="1370865" y="327124"/>
                  </a:lnTo>
                  <a:lnTo>
                    <a:pt x="1388427" y="315277"/>
                  </a:lnTo>
                  <a:lnTo>
                    <a:pt x="1400274" y="297715"/>
                  </a:lnTo>
                  <a:lnTo>
                    <a:pt x="1404620" y="276225"/>
                  </a:lnTo>
                  <a:lnTo>
                    <a:pt x="1404620" y="55245"/>
                  </a:lnTo>
                  <a:lnTo>
                    <a:pt x="1400274" y="33754"/>
                  </a:lnTo>
                  <a:lnTo>
                    <a:pt x="1388427" y="16192"/>
                  </a:lnTo>
                  <a:lnTo>
                    <a:pt x="1370865" y="4345"/>
                  </a:lnTo>
                  <a:lnTo>
                    <a:pt x="1349374" y="0"/>
                  </a:lnTo>
                  <a:close/>
                </a:path>
              </a:pathLst>
            </a:custGeom>
            <a:solidFill>
              <a:srgbClr val="DEEAF6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9" name="object 89"/>
            <p:cNvSpPr/>
            <p:nvPr/>
          </p:nvSpPr>
          <p:spPr>
            <a:xfrm>
              <a:off x="3088004" y="7795894"/>
              <a:ext cx="1404620" cy="331470"/>
            </a:xfrm>
            <a:custGeom>
              <a:avLst/>
              <a:gdLst/>
              <a:ahLst/>
              <a:cxnLst/>
              <a:rect l="l" t="t" r="r" b="b"/>
              <a:pathLst>
                <a:path w="1404620" h="331470">
                  <a:moveTo>
                    <a:pt x="55244" y="0"/>
                  </a:moveTo>
                  <a:lnTo>
                    <a:pt x="33754" y="4345"/>
                  </a:lnTo>
                  <a:lnTo>
                    <a:pt x="16192" y="16192"/>
                  </a:lnTo>
                  <a:lnTo>
                    <a:pt x="4345" y="33754"/>
                  </a:lnTo>
                  <a:lnTo>
                    <a:pt x="0" y="55245"/>
                  </a:lnTo>
                  <a:lnTo>
                    <a:pt x="0" y="276225"/>
                  </a:lnTo>
                  <a:lnTo>
                    <a:pt x="4345" y="297715"/>
                  </a:lnTo>
                  <a:lnTo>
                    <a:pt x="16192" y="315277"/>
                  </a:lnTo>
                  <a:lnTo>
                    <a:pt x="33754" y="327124"/>
                  </a:lnTo>
                  <a:lnTo>
                    <a:pt x="55244" y="331470"/>
                  </a:lnTo>
                  <a:lnTo>
                    <a:pt x="1349374" y="331470"/>
                  </a:lnTo>
                  <a:lnTo>
                    <a:pt x="1370865" y="327124"/>
                  </a:lnTo>
                  <a:lnTo>
                    <a:pt x="1388427" y="315277"/>
                  </a:lnTo>
                  <a:lnTo>
                    <a:pt x="1400274" y="297715"/>
                  </a:lnTo>
                  <a:lnTo>
                    <a:pt x="1404620" y="276225"/>
                  </a:lnTo>
                  <a:lnTo>
                    <a:pt x="1404620" y="55245"/>
                  </a:lnTo>
                  <a:lnTo>
                    <a:pt x="1400274" y="33754"/>
                  </a:lnTo>
                  <a:lnTo>
                    <a:pt x="1388427" y="16192"/>
                  </a:lnTo>
                  <a:lnTo>
                    <a:pt x="1370865" y="4345"/>
                  </a:lnTo>
                  <a:lnTo>
                    <a:pt x="1349374" y="0"/>
                  </a:lnTo>
                  <a:lnTo>
                    <a:pt x="55244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3958428" y="3883371"/>
            <a:ext cx="166897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 smtClean="0">
                <a:latin typeface="Times New Roman"/>
                <a:cs typeface="Times New Roman"/>
              </a:rPr>
              <a:t>   </a:t>
            </a:r>
            <a:r>
              <a:rPr sz="1200" b="1" spc="-10" dirty="0" smtClean="0">
                <a:latin typeface="Times New Roman"/>
                <a:cs typeface="Times New Roman"/>
              </a:rPr>
              <a:t>II</a:t>
            </a:r>
            <a:r>
              <a:rPr sz="1200" b="1" spc="-45" dirty="0" smtClean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группы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6075050" y="3895300"/>
            <a:ext cx="2289072" cy="268602"/>
            <a:chOff x="4845367" y="7817802"/>
            <a:chExt cx="1891664" cy="314325"/>
          </a:xfrm>
        </p:grpSpPr>
        <p:sp>
          <p:nvSpPr>
            <p:cNvPr id="92" name="object 92"/>
            <p:cNvSpPr/>
            <p:nvPr/>
          </p:nvSpPr>
          <p:spPr>
            <a:xfrm>
              <a:off x="4850129" y="7822565"/>
              <a:ext cx="1882139" cy="304800"/>
            </a:xfrm>
            <a:custGeom>
              <a:avLst/>
              <a:gdLst/>
              <a:ahLst/>
              <a:cxnLst/>
              <a:rect l="l" t="t" r="r" b="b"/>
              <a:pathLst>
                <a:path w="1882140" h="304800">
                  <a:moveTo>
                    <a:pt x="1831340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1831340" y="304800"/>
                  </a:lnTo>
                  <a:lnTo>
                    <a:pt x="1851118" y="300809"/>
                  </a:lnTo>
                  <a:lnTo>
                    <a:pt x="1867265" y="289925"/>
                  </a:lnTo>
                  <a:lnTo>
                    <a:pt x="1878149" y="273778"/>
                  </a:lnTo>
                  <a:lnTo>
                    <a:pt x="1882140" y="254000"/>
                  </a:lnTo>
                  <a:lnTo>
                    <a:pt x="1882140" y="50800"/>
                  </a:lnTo>
                  <a:lnTo>
                    <a:pt x="1878149" y="31021"/>
                  </a:lnTo>
                  <a:lnTo>
                    <a:pt x="1867265" y="14874"/>
                  </a:lnTo>
                  <a:lnTo>
                    <a:pt x="1851118" y="3990"/>
                  </a:lnTo>
                  <a:lnTo>
                    <a:pt x="1831340" y="0"/>
                  </a:lnTo>
                  <a:close/>
                </a:path>
              </a:pathLst>
            </a:custGeom>
            <a:solidFill>
              <a:srgbClr val="A8D08D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" name="object 93"/>
            <p:cNvSpPr/>
            <p:nvPr/>
          </p:nvSpPr>
          <p:spPr>
            <a:xfrm>
              <a:off x="4850129" y="7822565"/>
              <a:ext cx="1882139" cy="304800"/>
            </a:xfrm>
            <a:custGeom>
              <a:avLst/>
              <a:gdLst/>
              <a:ahLst/>
              <a:cxnLst/>
              <a:rect l="l" t="t" r="r" b="b"/>
              <a:pathLst>
                <a:path w="1882140" h="304800">
                  <a:moveTo>
                    <a:pt x="50800" y="0"/>
                  </a:move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1831340" y="304800"/>
                  </a:lnTo>
                  <a:lnTo>
                    <a:pt x="1851118" y="300809"/>
                  </a:lnTo>
                  <a:lnTo>
                    <a:pt x="1867265" y="289925"/>
                  </a:lnTo>
                  <a:lnTo>
                    <a:pt x="1878149" y="273778"/>
                  </a:lnTo>
                  <a:lnTo>
                    <a:pt x="1882140" y="254000"/>
                  </a:lnTo>
                  <a:lnTo>
                    <a:pt x="1882140" y="50800"/>
                  </a:lnTo>
                  <a:lnTo>
                    <a:pt x="1878149" y="31021"/>
                  </a:lnTo>
                  <a:lnTo>
                    <a:pt x="1867265" y="14874"/>
                  </a:lnTo>
                  <a:lnTo>
                    <a:pt x="1851118" y="3990"/>
                  </a:lnTo>
                  <a:lnTo>
                    <a:pt x="1831340" y="0"/>
                  </a:lnTo>
                  <a:lnTo>
                    <a:pt x="508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6889599" y="3930856"/>
            <a:ext cx="114722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10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389,62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руб.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1229019" y="4295084"/>
            <a:ext cx="2289072" cy="258761"/>
            <a:chOff x="856932" y="8652192"/>
            <a:chExt cx="1891664" cy="314325"/>
          </a:xfrm>
        </p:grpSpPr>
        <p:sp>
          <p:nvSpPr>
            <p:cNvPr id="96" name="object 96"/>
            <p:cNvSpPr/>
            <p:nvPr/>
          </p:nvSpPr>
          <p:spPr>
            <a:xfrm>
              <a:off x="861694" y="8656954"/>
              <a:ext cx="1882139" cy="304800"/>
            </a:xfrm>
            <a:custGeom>
              <a:avLst/>
              <a:gdLst/>
              <a:ahLst/>
              <a:cxnLst/>
              <a:rect l="l" t="t" r="r" b="b"/>
              <a:pathLst>
                <a:path w="1882139" h="304800">
                  <a:moveTo>
                    <a:pt x="1831340" y="0"/>
                  </a:moveTo>
                  <a:lnTo>
                    <a:pt x="50800" y="0"/>
                  </a:lnTo>
                  <a:lnTo>
                    <a:pt x="31027" y="3990"/>
                  </a:lnTo>
                  <a:lnTo>
                    <a:pt x="14879" y="14874"/>
                  </a:lnTo>
                  <a:lnTo>
                    <a:pt x="3992" y="31021"/>
                  </a:lnTo>
                  <a:lnTo>
                    <a:pt x="0" y="50799"/>
                  </a:lnTo>
                  <a:lnTo>
                    <a:pt x="0" y="253999"/>
                  </a:lnTo>
                  <a:lnTo>
                    <a:pt x="3992" y="273778"/>
                  </a:lnTo>
                  <a:lnTo>
                    <a:pt x="14879" y="289925"/>
                  </a:lnTo>
                  <a:lnTo>
                    <a:pt x="31027" y="300809"/>
                  </a:lnTo>
                  <a:lnTo>
                    <a:pt x="50800" y="304799"/>
                  </a:lnTo>
                  <a:lnTo>
                    <a:pt x="1831340" y="304799"/>
                  </a:lnTo>
                  <a:lnTo>
                    <a:pt x="1851118" y="300809"/>
                  </a:lnTo>
                  <a:lnTo>
                    <a:pt x="1867265" y="289925"/>
                  </a:lnTo>
                  <a:lnTo>
                    <a:pt x="1878149" y="273778"/>
                  </a:lnTo>
                  <a:lnTo>
                    <a:pt x="1882140" y="253999"/>
                  </a:lnTo>
                  <a:lnTo>
                    <a:pt x="1882140" y="50799"/>
                  </a:lnTo>
                  <a:lnTo>
                    <a:pt x="1878149" y="31021"/>
                  </a:lnTo>
                  <a:lnTo>
                    <a:pt x="1867265" y="14874"/>
                  </a:lnTo>
                  <a:lnTo>
                    <a:pt x="1851118" y="3990"/>
                  </a:lnTo>
                  <a:lnTo>
                    <a:pt x="1831340" y="0"/>
                  </a:lnTo>
                  <a:close/>
                </a:path>
              </a:pathLst>
            </a:custGeom>
            <a:solidFill>
              <a:srgbClr val="A8D08D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" name="object 97"/>
            <p:cNvSpPr/>
            <p:nvPr/>
          </p:nvSpPr>
          <p:spPr>
            <a:xfrm>
              <a:off x="861694" y="8656954"/>
              <a:ext cx="1882139" cy="304800"/>
            </a:xfrm>
            <a:custGeom>
              <a:avLst/>
              <a:gdLst/>
              <a:ahLst/>
              <a:cxnLst/>
              <a:rect l="l" t="t" r="r" b="b"/>
              <a:pathLst>
                <a:path w="1882139" h="304800">
                  <a:moveTo>
                    <a:pt x="50800" y="0"/>
                  </a:moveTo>
                  <a:lnTo>
                    <a:pt x="31027" y="3990"/>
                  </a:lnTo>
                  <a:lnTo>
                    <a:pt x="14879" y="14874"/>
                  </a:lnTo>
                  <a:lnTo>
                    <a:pt x="3992" y="31021"/>
                  </a:lnTo>
                  <a:lnTo>
                    <a:pt x="0" y="50799"/>
                  </a:lnTo>
                  <a:lnTo>
                    <a:pt x="0" y="253999"/>
                  </a:lnTo>
                  <a:lnTo>
                    <a:pt x="3992" y="273778"/>
                  </a:lnTo>
                  <a:lnTo>
                    <a:pt x="14879" y="289925"/>
                  </a:lnTo>
                  <a:lnTo>
                    <a:pt x="31027" y="300809"/>
                  </a:lnTo>
                  <a:lnTo>
                    <a:pt x="50800" y="304799"/>
                  </a:lnTo>
                  <a:lnTo>
                    <a:pt x="1831340" y="304799"/>
                  </a:lnTo>
                  <a:lnTo>
                    <a:pt x="1851118" y="300809"/>
                  </a:lnTo>
                  <a:lnTo>
                    <a:pt x="1867265" y="289925"/>
                  </a:lnTo>
                  <a:lnTo>
                    <a:pt x="1878149" y="273778"/>
                  </a:lnTo>
                  <a:lnTo>
                    <a:pt x="1882140" y="253999"/>
                  </a:lnTo>
                  <a:lnTo>
                    <a:pt x="1882140" y="50799"/>
                  </a:lnTo>
                  <a:lnTo>
                    <a:pt x="1878149" y="31021"/>
                  </a:lnTo>
                  <a:lnTo>
                    <a:pt x="1867265" y="14874"/>
                  </a:lnTo>
                  <a:lnTo>
                    <a:pt x="1851118" y="3990"/>
                  </a:lnTo>
                  <a:lnTo>
                    <a:pt x="1831340" y="0"/>
                  </a:lnTo>
                  <a:lnTo>
                    <a:pt x="508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1737425" y="4325719"/>
            <a:ext cx="12394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Times New Roman"/>
                <a:cs typeface="Times New Roman"/>
              </a:rPr>
              <a:t>     </a:t>
            </a:r>
            <a:r>
              <a:rPr sz="1200" b="1" dirty="0" smtClean="0">
                <a:latin typeface="Times New Roman"/>
                <a:cs typeface="Times New Roman"/>
              </a:rPr>
              <a:t>742</a:t>
            </a:r>
            <a:r>
              <a:rPr sz="1200" b="1" spc="-40" dirty="0" smtClean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116,02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руб.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3827508" y="4303240"/>
            <a:ext cx="1711234" cy="249538"/>
            <a:chOff x="3083242" y="8625522"/>
            <a:chExt cx="1414145" cy="340995"/>
          </a:xfrm>
        </p:grpSpPr>
        <p:sp>
          <p:nvSpPr>
            <p:cNvPr id="100" name="object 100"/>
            <p:cNvSpPr/>
            <p:nvPr/>
          </p:nvSpPr>
          <p:spPr>
            <a:xfrm>
              <a:off x="3088004" y="8630284"/>
              <a:ext cx="1404620" cy="331470"/>
            </a:xfrm>
            <a:custGeom>
              <a:avLst/>
              <a:gdLst/>
              <a:ahLst/>
              <a:cxnLst/>
              <a:rect l="l" t="t" r="r" b="b"/>
              <a:pathLst>
                <a:path w="1404620" h="331470">
                  <a:moveTo>
                    <a:pt x="1349374" y="0"/>
                  </a:moveTo>
                  <a:lnTo>
                    <a:pt x="55244" y="0"/>
                  </a:lnTo>
                  <a:lnTo>
                    <a:pt x="33754" y="4345"/>
                  </a:lnTo>
                  <a:lnTo>
                    <a:pt x="16192" y="16192"/>
                  </a:lnTo>
                  <a:lnTo>
                    <a:pt x="4345" y="33754"/>
                  </a:lnTo>
                  <a:lnTo>
                    <a:pt x="0" y="55244"/>
                  </a:lnTo>
                  <a:lnTo>
                    <a:pt x="0" y="276225"/>
                  </a:lnTo>
                  <a:lnTo>
                    <a:pt x="4345" y="297715"/>
                  </a:lnTo>
                  <a:lnTo>
                    <a:pt x="16192" y="315277"/>
                  </a:lnTo>
                  <a:lnTo>
                    <a:pt x="33754" y="327124"/>
                  </a:lnTo>
                  <a:lnTo>
                    <a:pt x="55244" y="331469"/>
                  </a:lnTo>
                  <a:lnTo>
                    <a:pt x="1349374" y="331469"/>
                  </a:lnTo>
                  <a:lnTo>
                    <a:pt x="1370865" y="327124"/>
                  </a:lnTo>
                  <a:lnTo>
                    <a:pt x="1388427" y="315277"/>
                  </a:lnTo>
                  <a:lnTo>
                    <a:pt x="1400274" y="297715"/>
                  </a:lnTo>
                  <a:lnTo>
                    <a:pt x="1404620" y="276225"/>
                  </a:lnTo>
                  <a:lnTo>
                    <a:pt x="1404620" y="55244"/>
                  </a:lnTo>
                  <a:lnTo>
                    <a:pt x="1400274" y="33754"/>
                  </a:lnTo>
                  <a:lnTo>
                    <a:pt x="1388427" y="16192"/>
                  </a:lnTo>
                  <a:lnTo>
                    <a:pt x="1370865" y="4345"/>
                  </a:lnTo>
                  <a:lnTo>
                    <a:pt x="1349374" y="0"/>
                  </a:lnTo>
                  <a:close/>
                </a:path>
              </a:pathLst>
            </a:custGeom>
            <a:solidFill>
              <a:srgbClr val="DEEAF6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088004" y="8630284"/>
              <a:ext cx="1404620" cy="331470"/>
            </a:xfrm>
            <a:custGeom>
              <a:avLst/>
              <a:gdLst/>
              <a:ahLst/>
              <a:cxnLst/>
              <a:rect l="l" t="t" r="r" b="b"/>
              <a:pathLst>
                <a:path w="1404620" h="331470">
                  <a:moveTo>
                    <a:pt x="55244" y="0"/>
                  </a:moveTo>
                  <a:lnTo>
                    <a:pt x="33754" y="4345"/>
                  </a:lnTo>
                  <a:lnTo>
                    <a:pt x="16192" y="16192"/>
                  </a:lnTo>
                  <a:lnTo>
                    <a:pt x="4345" y="33754"/>
                  </a:lnTo>
                  <a:lnTo>
                    <a:pt x="0" y="55244"/>
                  </a:lnTo>
                  <a:lnTo>
                    <a:pt x="0" y="276225"/>
                  </a:lnTo>
                  <a:lnTo>
                    <a:pt x="4345" y="297715"/>
                  </a:lnTo>
                  <a:lnTo>
                    <a:pt x="16192" y="315277"/>
                  </a:lnTo>
                  <a:lnTo>
                    <a:pt x="33754" y="327124"/>
                  </a:lnTo>
                  <a:lnTo>
                    <a:pt x="55244" y="331469"/>
                  </a:lnTo>
                  <a:lnTo>
                    <a:pt x="1349374" y="331469"/>
                  </a:lnTo>
                  <a:lnTo>
                    <a:pt x="1370865" y="327124"/>
                  </a:lnTo>
                  <a:lnTo>
                    <a:pt x="1388427" y="315277"/>
                  </a:lnTo>
                  <a:lnTo>
                    <a:pt x="1400274" y="297715"/>
                  </a:lnTo>
                  <a:lnTo>
                    <a:pt x="1404620" y="276225"/>
                  </a:lnTo>
                  <a:lnTo>
                    <a:pt x="1404620" y="55244"/>
                  </a:lnTo>
                  <a:lnTo>
                    <a:pt x="1400274" y="33754"/>
                  </a:lnTo>
                  <a:lnTo>
                    <a:pt x="1388427" y="16192"/>
                  </a:lnTo>
                  <a:lnTo>
                    <a:pt x="1370865" y="4345"/>
                  </a:lnTo>
                  <a:lnTo>
                    <a:pt x="1349374" y="0"/>
                  </a:lnTo>
                  <a:lnTo>
                    <a:pt x="55244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3997064" y="4313051"/>
            <a:ext cx="166897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 smtClean="0">
                <a:latin typeface="Times New Roman"/>
                <a:cs typeface="Times New Roman"/>
              </a:rPr>
              <a:t>  </a:t>
            </a:r>
            <a:r>
              <a:rPr sz="1200" b="1" spc="-10" dirty="0" smtClean="0">
                <a:latin typeface="Times New Roman"/>
                <a:cs typeface="Times New Roman"/>
              </a:rPr>
              <a:t>III</a:t>
            </a:r>
            <a:r>
              <a:rPr sz="1200" b="1" spc="-45" dirty="0" smtClean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группы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6052786" y="4282878"/>
            <a:ext cx="2289072" cy="275136"/>
            <a:chOff x="4845367" y="8652192"/>
            <a:chExt cx="1891664" cy="314325"/>
          </a:xfrm>
        </p:grpSpPr>
        <p:sp>
          <p:nvSpPr>
            <p:cNvPr id="104" name="object 104"/>
            <p:cNvSpPr/>
            <p:nvPr/>
          </p:nvSpPr>
          <p:spPr>
            <a:xfrm>
              <a:off x="4850129" y="8656954"/>
              <a:ext cx="1882139" cy="304800"/>
            </a:xfrm>
            <a:custGeom>
              <a:avLst/>
              <a:gdLst/>
              <a:ahLst/>
              <a:cxnLst/>
              <a:rect l="l" t="t" r="r" b="b"/>
              <a:pathLst>
                <a:path w="1882140" h="304800">
                  <a:moveTo>
                    <a:pt x="1831340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799"/>
                  </a:lnTo>
                  <a:lnTo>
                    <a:pt x="0" y="253999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799"/>
                  </a:lnTo>
                  <a:lnTo>
                    <a:pt x="1831340" y="304799"/>
                  </a:lnTo>
                  <a:lnTo>
                    <a:pt x="1851118" y="300809"/>
                  </a:lnTo>
                  <a:lnTo>
                    <a:pt x="1867265" y="289925"/>
                  </a:lnTo>
                  <a:lnTo>
                    <a:pt x="1878149" y="273778"/>
                  </a:lnTo>
                  <a:lnTo>
                    <a:pt x="1882140" y="253999"/>
                  </a:lnTo>
                  <a:lnTo>
                    <a:pt x="1882140" y="50799"/>
                  </a:lnTo>
                  <a:lnTo>
                    <a:pt x="1878149" y="31021"/>
                  </a:lnTo>
                  <a:lnTo>
                    <a:pt x="1867265" y="14874"/>
                  </a:lnTo>
                  <a:lnTo>
                    <a:pt x="1851118" y="3990"/>
                  </a:lnTo>
                  <a:lnTo>
                    <a:pt x="1831340" y="0"/>
                  </a:lnTo>
                  <a:close/>
                </a:path>
              </a:pathLst>
            </a:custGeom>
            <a:solidFill>
              <a:srgbClr val="A8D08D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850129" y="8656954"/>
              <a:ext cx="1882139" cy="304800"/>
            </a:xfrm>
            <a:custGeom>
              <a:avLst/>
              <a:gdLst/>
              <a:ahLst/>
              <a:cxnLst/>
              <a:rect l="l" t="t" r="r" b="b"/>
              <a:pathLst>
                <a:path w="1882140" h="304800">
                  <a:moveTo>
                    <a:pt x="50800" y="0"/>
                  </a:move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799"/>
                  </a:lnTo>
                  <a:lnTo>
                    <a:pt x="0" y="253999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799"/>
                  </a:lnTo>
                  <a:lnTo>
                    <a:pt x="1831340" y="304799"/>
                  </a:lnTo>
                  <a:lnTo>
                    <a:pt x="1851118" y="300809"/>
                  </a:lnTo>
                  <a:lnTo>
                    <a:pt x="1867265" y="289925"/>
                  </a:lnTo>
                  <a:lnTo>
                    <a:pt x="1878149" y="273778"/>
                  </a:lnTo>
                  <a:lnTo>
                    <a:pt x="1882140" y="253999"/>
                  </a:lnTo>
                  <a:lnTo>
                    <a:pt x="1882140" y="50799"/>
                  </a:lnTo>
                  <a:lnTo>
                    <a:pt x="1878149" y="31021"/>
                  </a:lnTo>
                  <a:lnTo>
                    <a:pt x="1867265" y="14874"/>
                  </a:lnTo>
                  <a:lnTo>
                    <a:pt x="1851118" y="3990"/>
                  </a:lnTo>
                  <a:lnTo>
                    <a:pt x="1831340" y="0"/>
                  </a:lnTo>
                  <a:lnTo>
                    <a:pt x="508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6879516" y="4310583"/>
            <a:ext cx="105501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4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155,85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руб.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107" name="object 10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9511" y="2529391"/>
            <a:ext cx="590404" cy="337255"/>
          </a:xfrm>
          <a:prstGeom prst="rect">
            <a:avLst/>
          </a:prstGeom>
        </p:spPr>
      </p:pic>
      <p:grpSp>
        <p:nvGrpSpPr>
          <p:cNvPr id="108" name="object 108"/>
          <p:cNvGrpSpPr/>
          <p:nvPr/>
        </p:nvGrpSpPr>
        <p:grpSpPr>
          <a:xfrm>
            <a:off x="1042722" y="1229131"/>
            <a:ext cx="7500385" cy="3214037"/>
            <a:chOff x="617705" y="2246519"/>
            <a:chExt cx="6198235" cy="6682023"/>
          </a:xfrm>
        </p:grpSpPr>
        <p:sp>
          <p:nvSpPr>
            <p:cNvPr id="109" name="object 109"/>
            <p:cNvSpPr/>
            <p:nvPr/>
          </p:nvSpPr>
          <p:spPr>
            <a:xfrm>
              <a:off x="4224274" y="2528569"/>
              <a:ext cx="607060" cy="688975"/>
            </a:xfrm>
            <a:custGeom>
              <a:avLst/>
              <a:gdLst/>
              <a:ahLst/>
              <a:cxnLst/>
              <a:rect l="l" t="t" r="r" b="b"/>
              <a:pathLst>
                <a:path w="607060" h="688975">
                  <a:moveTo>
                    <a:pt x="606551" y="0"/>
                  </a:moveTo>
                  <a:lnTo>
                    <a:pt x="398017" y="108712"/>
                  </a:lnTo>
                  <a:lnTo>
                    <a:pt x="430529" y="136906"/>
                  </a:lnTo>
                  <a:lnTo>
                    <a:pt x="0" y="632206"/>
                  </a:lnTo>
                  <a:lnTo>
                    <a:pt x="64897" y="688594"/>
                  </a:lnTo>
                  <a:lnTo>
                    <a:pt x="495426" y="193294"/>
                  </a:lnTo>
                  <a:lnTo>
                    <a:pt x="527938" y="221488"/>
                  </a:lnTo>
                  <a:lnTo>
                    <a:pt x="6065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222104" y="2246519"/>
              <a:ext cx="719049" cy="1164453"/>
            </a:xfrm>
            <a:custGeom>
              <a:avLst/>
              <a:gdLst/>
              <a:ahLst/>
              <a:cxnLst/>
              <a:rect l="l" t="t" r="r" b="b"/>
              <a:pathLst>
                <a:path w="607060" h="688975">
                  <a:moveTo>
                    <a:pt x="398017" y="108712"/>
                  </a:moveTo>
                  <a:lnTo>
                    <a:pt x="430529" y="136906"/>
                  </a:lnTo>
                  <a:lnTo>
                    <a:pt x="0" y="632206"/>
                  </a:lnTo>
                  <a:lnTo>
                    <a:pt x="64897" y="688594"/>
                  </a:lnTo>
                  <a:lnTo>
                    <a:pt x="495426" y="193294"/>
                  </a:lnTo>
                  <a:lnTo>
                    <a:pt x="527938" y="221488"/>
                  </a:lnTo>
                  <a:lnTo>
                    <a:pt x="606551" y="0"/>
                  </a:lnTo>
                  <a:lnTo>
                    <a:pt x="398017" y="1087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292092" y="4812791"/>
              <a:ext cx="913765" cy="913765"/>
            </a:xfrm>
            <a:custGeom>
              <a:avLst/>
              <a:gdLst/>
              <a:ahLst/>
              <a:cxnLst/>
              <a:rect l="l" t="t" r="r" b="b"/>
              <a:pathLst>
                <a:path w="913764" h="913764">
                  <a:moveTo>
                    <a:pt x="60833" y="0"/>
                  </a:moveTo>
                  <a:lnTo>
                    <a:pt x="0" y="60832"/>
                  </a:lnTo>
                  <a:lnTo>
                    <a:pt x="662432" y="723264"/>
                  </a:lnTo>
                  <a:lnTo>
                    <a:pt x="631952" y="753617"/>
                  </a:lnTo>
                  <a:lnTo>
                    <a:pt x="913638" y="913638"/>
                  </a:lnTo>
                  <a:lnTo>
                    <a:pt x="753618" y="631951"/>
                  </a:lnTo>
                  <a:lnTo>
                    <a:pt x="723265" y="66243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292092" y="4812791"/>
              <a:ext cx="913765" cy="913765"/>
            </a:xfrm>
            <a:custGeom>
              <a:avLst/>
              <a:gdLst/>
              <a:ahLst/>
              <a:cxnLst/>
              <a:rect l="l" t="t" r="r" b="b"/>
              <a:pathLst>
                <a:path w="913764" h="913764">
                  <a:moveTo>
                    <a:pt x="753618" y="631951"/>
                  </a:moveTo>
                  <a:lnTo>
                    <a:pt x="723265" y="662431"/>
                  </a:lnTo>
                  <a:lnTo>
                    <a:pt x="60833" y="0"/>
                  </a:lnTo>
                  <a:lnTo>
                    <a:pt x="0" y="60832"/>
                  </a:lnTo>
                  <a:lnTo>
                    <a:pt x="662432" y="723264"/>
                  </a:lnTo>
                  <a:lnTo>
                    <a:pt x="631952" y="753617"/>
                  </a:lnTo>
                  <a:lnTo>
                    <a:pt x="913638" y="913638"/>
                  </a:lnTo>
                  <a:lnTo>
                    <a:pt x="753618" y="63195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32659" y="2565907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5">
                  <a:moveTo>
                    <a:pt x="0" y="0"/>
                  </a:moveTo>
                  <a:lnTo>
                    <a:pt x="93726" y="215519"/>
                  </a:lnTo>
                  <a:lnTo>
                    <a:pt x="124206" y="185166"/>
                  </a:lnTo>
                  <a:lnTo>
                    <a:pt x="588264" y="649224"/>
                  </a:lnTo>
                  <a:lnTo>
                    <a:pt x="649096" y="588263"/>
                  </a:lnTo>
                  <a:lnTo>
                    <a:pt x="185039" y="124205"/>
                  </a:lnTo>
                  <a:lnTo>
                    <a:pt x="215519" y="938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32659" y="2565907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5">
                  <a:moveTo>
                    <a:pt x="93726" y="215519"/>
                  </a:moveTo>
                  <a:lnTo>
                    <a:pt x="124206" y="185166"/>
                  </a:lnTo>
                  <a:lnTo>
                    <a:pt x="588264" y="649224"/>
                  </a:lnTo>
                  <a:lnTo>
                    <a:pt x="649096" y="588263"/>
                  </a:lnTo>
                  <a:lnTo>
                    <a:pt x="185039" y="124205"/>
                  </a:lnTo>
                  <a:lnTo>
                    <a:pt x="215519" y="93852"/>
                  </a:lnTo>
                  <a:lnTo>
                    <a:pt x="0" y="0"/>
                  </a:lnTo>
                  <a:lnTo>
                    <a:pt x="93726" y="21551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305050" y="4779136"/>
              <a:ext cx="913765" cy="913765"/>
            </a:xfrm>
            <a:custGeom>
              <a:avLst/>
              <a:gdLst/>
              <a:ahLst/>
              <a:cxnLst/>
              <a:rect l="l" t="t" r="r" b="b"/>
              <a:pathLst>
                <a:path w="913764" h="913764">
                  <a:moveTo>
                    <a:pt x="852805" y="0"/>
                  </a:moveTo>
                  <a:lnTo>
                    <a:pt x="190373" y="662432"/>
                  </a:lnTo>
                  <a:lnTo>
                    <a:pt x="160019" y="631951"/>
                  </a:lnTo>
                  <a:lnTo>
                    <a:pt x="0" y="913638"/>
                  </a:lnTo>
                  <a:lnTo>
                    <a:pt x="281686" y="753618"/>
                  </a:lnTo>
                  <a:lnTo>
                    <a:pt x="251206" y="723264"/>
                  </a:lnTo>
                  <a:lnTo>
                    <a:pt x="913638" y="60833"/>
                  </a:lnTo>
                  <a:lnTo>
                    <a:pt x="8528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305050" y="4779136"/>
              <a:ext cx="913765" cy="913765"/>
            </a:xfrm>
            <a:custGeom>
              <a:avLst/>
              <a:gdLst/>
              <a:ahLst/>
              <a:cxnLst/>
              <a:rect l="l" t="t" r="r" b="b"/>
              <a:pathLst>
                <a:path w="913764" h="913764">
                  <a:moveTo>
                    <a:pt x="281686" y="753618"/>
                  </a:moveTo>
                  <a:lnTo>
                    <a:pt x="251206" y="723264"/>
                  </a:lnTo>
                  <a:lnTo>
                    <a:pt x="913638" y="60833"/>
                  </a:lnTo>
                  <a:lnTo>
                    <a:pt x="852805" y="0"/>
                  </a:lnTo>
                  <a:lnTo>
                    <a:pt x="190373" y="662432"/>
                  </a:lnTo>
                  <a:lnTo>
                    <a:pt x="160019" y="631951"/>
                  </a:lnTo>
                  <a:lnTo>
                    <a:pt x="0" y="913638"/>
                  </a:lnTo>
                  <a:lnTo>
                    <a:pt x="281686" y="75361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372232" y="3514724"/>
              <a:ext cx="581025" cy="232410"/>
            </a:xfrm>
            <a:custGeom>
              <a:avLst/>
              <a:gdLst/>
              <a:ahLst/>
              <a:cxnLst/>
              <a:rect l="l" t="t" r="r" b="b"/>
              <a:pathLst>
                <a:path w="581025" h="232410">
                  <a:moveTo>
                    <a:pt x="163449" y="0"/>
                  </a:moveTo>
                  <a:lnTo>
                    <a:pt x="0" y="47878"/>
                  </a:lnTo>
                  <a:lnTo>
                    <a:pt x="121793" y="167004"/>
                  </a:lnTo>
                  <a:lnTo>
                    <a:pt x="132206" y="125221"/>
                  </a:lnTo>
                  <a:lnTo>
                    <a:pt x="560069" y="231901"/>
                  </a:lnTo>
                  <a:lnTo>
                    <a:pt x="580898" y="148462"/>
                  </a:lnTo>
                  <a:lnTo>
                    <a:pt x="153035" y="41782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17705" y="3564696"/>
              <a:ext cx="6198235" cy="5363846"/>
            </a:xfrm>
            <a:custGeom>
              <a:avLst/>
              <a:gdLst/>
              <a:ahLst/>
              <a:cxnLst/>
              <a:rect l="l" t="t" r="r" b="b"/>
              <a:pathLst>
                <a:path w="6198234" h="5363845">
                  <a:moveTo>
                    <a:pt x="1796161" y="167004"/>
                  </a:moveTo>
                  <a:lnTo>
                    <a:pt x="1806575" y="125221"/>
                  </a:lnTo>
                  <a:lnTo>
                    <a:pt x="2234438" y="231901"/>
                  </a:lnTo>
                  <a:lnTo>
                    <a:pt x="2255266" y="148462"/>
                  </a:lnTo>
                  <a:lnTo>
                    <a:pt x="1827402" y="41782"/>
                  </a:lnTo>
                  <a:lnTo>
                    <a:pt x="1837816" y="0"/>
                  </a:lnTo>
                  <a:lnTo>
                    <a:pt x="1674367" y="47878"/>
                  </a:lnTo>
                  <a:lnTo>
                    <a:pt x="1796161" y="167004"/>
                  </a:lnTo>
                  <a:close/>
                </a:path>
                <a:path w="6198234" h="5363845">
                  <a:moveTo>
                    <a:pt x="4240657" y="302894"/>
                  </a:moveTo>
                  <a:lnTo>
                    <a:pt x="4240657" y="345948"/>
                  </a:lnTo>
                  <a:lnTo>
                    <a:pt x="3989705" y="345948"/>
                  </a:lnTo>
                  <a:lnTo>
                    <a:pt x="3989705" y="431926"/>
                  </a:lnTo>
                  <a:lnTo>
                    <a:pt x="4240657" y="431926"/>
                  </a:lnTo>
                  <a:lnTo>
                    <a:pt x="4240657" y="474979"/>
                  </a:lnTo>
                  <a:lnTo>
                    <a:pt x="4324350" y="389000"/>
                  </a:lnTo>
                  <a:lnTo>
                    <a:pt x="4240657" y="302894"/>
                  </a:lnTo>
                  <a:close/>
                </a:path>
                <a:path w="6198234" h="5363845">
                  <a:moveTo>
                    <a:pt x="6198235" y="3672839"/>
                  </a:moveTo>
                  <a:lnTo>
                    <a:pt x="6034405" y="3672839"/>
                  </a:lnTo>
                </a:path>
                <a:path w="6198234" h="5363845">
                  <a:moveTo>
                    <a:pt x="6198235" y="4488814"/>
                  </a:moveTo>
                  <a:lnTo>
                    <a:pt x="6034405" y="4488814"/>
                  </a:lnTo>
                </a:path>
                <a:path w="6198234" h="5363845">
                  <a:moveTo>
                    <a:pt x="6198235" y="5314949"/>
                  </a:moveTo>
                  <a:lnTo>
                    <a:pt x="6034405" y="5314949"/>
                  </a:lnTo>
                </a:path>
                <a:path w="6198234" h="5363845">
                  <a:moveTo>
                    <a:pt x="6198235" y="5314949"/>
                  </a:moveTo>
                  <a:lnTo>
                    <a:pt x="6198235" y="2630169"/>
                  </a:lnTo>
                </a:path>
                <a:path w="6198234" h="5363845">
                  <a:moveTo>
                    <a:pt x="163829" y="3672839"/>
                  </a:moveTo>
                  <a:lnTo>
                    <a:pt x="0" y="3672839"/>
                  </a:lnTo>
                </a:path>
                <a:path w="6198234" h="5363845">
                  <a:moveTo>
                    <a:pt x="163829" y="4488814"/>
                  </a:moveTo>
                  <a:lnTo>
                    <a:pt x="0" y="4488814"/>
                  </a:lnTo>
                </a:path>
                <a:path w="6198234" h="5363845">
                  <a:moveTo>
                    <a:pt x="163829" y="5314949"/>
                  </a:moveTo>
                  <a:lnTo>
                    <a:pt x="0" y="5314949"/>
                  </a:lnTo>
                </a:path>
                <a:path w="6198234" h="5363845">
                  <a:moveTo>
                    <a:pt x="0" y="5314949"/>
                  </a:moveTo>
                  <a:lnTo>
                    <a:pt x="0" y="2630169"/>
                  </a:lnTo>
                </a:path>
                <a:path w="6198234" h="5363845">
                  <a:moveTo>
                    <a:pt x="2281301" y="3571874"/>
                  </a:moveTo>
                  <a:lnTo>
                    <a:pt x="2281301" y="3597147"/>
                  </a:lnTo>
                  <a:lnTo>
                    <a:pt x="2084070" y="3597147"/>
                  </a:lnTo>
                  <a:lnTo>
                    <a:pt x="2084070" y="3647566"/>
                  </a:lnTo>
                  <a:lnTo>
                    <a:pt x="2281301" y="3647566"/>
                  </a:lnTo>
                  <a:lnTo>
                    <a:pt x="2281301" y="3672839"/>
                  </a:lnTo>
                  <a:lnTo>
                    <a:pt x="2346960" y="3622420"/>
                  </a:lnTo>
                  <a:lnTo>
                    <a:pt x="2281301" y="3571874"/>
                  </a:lnTo>
                  <a:close/>
                </a:path>
                <a:path w="6198234" h="5363845">
                  <a:moveTo>
                    <a:pt x="2281301" y="4387849"/>
                  </a:moveTo>
                  <a:lnTo>
                    <a:pt x="2281301" y="4413122"/>
                  </a:lnTo>
                  <a:lnTo>
                    <a:pt x="2084070" y="4413122"/>
                  </a:lnTo>
                  <a:lnTo>
                    <a:pt x="2084070" y="4463541"/>
                  </a:lnTo>
                  <a:lnTo>
                    <a:pt x="2281301" y="4463541"/>
                  </a:lnTo>
                  <a:lnTo>
                    <a:pt x="2281301" y="4488814"/>
                  </a:lnTo>
                  <a:lnTo>
                    <a:pt x="2346960" y="4438395"/>
                  </a:lnTo>
                  <a:lnTo>
                    <a:pt x="2281301" y="4387849"/>
                  </a:lnTo>
                  <a:close/>
                </a:path>
                <a:path w="6198234" h="5363845">
                  <a:moveTo>
                    <a:pt x="3924681" y="3672839"/>
                  </a:moveTo>
                  <a:lnTo>
                    <a:pt x="3924681" y="3647566"/>
                  </a:lnTo>
                  <a:lnTo>
                    <a:pt x="4121785" y="3647566"/>
                  </a:lnTo>
                  <a:lnTo>
                    <a:pt x="4121785" y="3597147"/>
                  </a:lnTo>
                  <a:lnTo>
                    <a:pt x="3924681" y="3597147"/>
                  </a:lnTo>
                  <a:lnTo>
                    <a:pt x="3924681" y="3571874"/>
                  </a:lnTo>
                  <a:lnTo>
                    <a:pt x="3858895" y="3622420"/>
                  </a:lnTo>
                  <a:lnTo>
                    <a:pt x="3924681" y="3672839"/>
                  </a:lnTo>
                  <a:close/>
                </a:path>
                <a:path w="6198234" h="5363845">
                  <a:moveTo>
                    <a:pt x="3924681" y="4488814"/>
                  </a:moveTo>
                  <a:lnTo>
                    <a:pt x="3924681" y="4463541"/>
                  </a:lnTo>
                  <a:lnTo>
                    <a:pt x="4121785" y="4463541"/>
                  </a:lnTo>
                  <a:lnTo>
                    <a:pt x="4121785" y="4413122"/>
                  </a:lnTo>
                  <a:lnTo>
                    <a:pt x="3924681" y="4413122"/>
                  </a:lnTo>
                  <a:lnTo>
                    <a:pt x="3924681" y="4387849"/>
                  </a:lnTo>
                  <a:lnTo>
                    <a:pt x="3858895" y="4438395"/>
                  </a:lnTo>
                  <a:lnTo>
                    <a:pt x="3924681" y="4488814"/>
                  </a:lnTo>
                  <a:close/>
                </a:path>
                <a:path w="6198234" h="5363845">
                  <a:moveTo>
                    <a:pt x="3924681" y="5363845"/>
                  </a:moveTo>
                  <a:lnTo>
                    <a:pt x="3924681" y="5338571"/>
                  </a:lnTo>
                  <a:lnTo>
                    <a:pt x="4121785" y="5338571"/>
                  </a:lnTo>
                  <a:lnTo>
                    <a:pt x="4121785" y="5288153"/>
                  </a:lnTo>
                  <a:lnTo>
                    <a:pt x="3924681" y="5288153"/>
                  </a:lnTo>
                  <a:lnTo>
                    <a:pt x="3924681" y="5262880"/>
                  </a:lnTo>
                  <a:lnTo>
                    <a:pt x="3858895" y="5313426"/>
                  </a:lnTo>
                  <a:lnTo>
                    <a:pt x="3924681" y="5363845"/>
                  </a:lnTo>
                  <a:close/>
                </a:path>
                <a:path w="6198234" h="5363845">
                  <a:moveTo>
                    <a:pt x="5400040" y="1096771"/>
                  </a:moveTo>
                  <a:lnTo>
                    <a:pt x="5356987" y="1096771"/>
                  </a:lnTo>
                  <a:lnTo>
                    <a:pt x="5356987" y="845819"/>
                  </a:lnTo>
                  <a:lnTo>
                    <a:pt x="5271008" y="845819"/>
                  </a:lnTo>
                  <a:lnTo>
                    <a:pt x="5271008" y="1096771"/>
                  </a:lnTo>
                  <a:lnTo>
                    <a:pt x="5227955" y="1096771"/>
                  </a:lnTo>
                  <a:lnTo>
                    <a:pt x="5314061" y="1180464"/>
                  </a:lnTo>
                  <a:lnTo>
                    <a:pt x="5400040" y="109677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9" name="object 1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5517" y="3750627"/>
              <a:ext cx="181609" cy="164465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0087" y="3750627"/>
              <a:ext cx="181610" cy="164465"/>
            </a:xfrm>
            <a:prstGeom prst="rect">
              <a:avLst/>
            </a:prstGeom>
          </p:spPr>
        </p:pic>
      </p:grpSp>
      <p:sp>
        <p:nvSpPr>
          <p:cNvPr id="121" name="object 121"/>
          <p:cNvSpPr/>
          <p:nvPr/>
        </p:nvSpPr>
        <p:spPr>
          <a:xfrm>
            <a:off x="1054886" y="743947"/>
            <a:ext cx="2903542" cy="160963"/>
          </a:xfrm>
          <a:custGeom>
            <a:avLst/>
            <a:gdLst/>
            <a:ahLst/>
            <a:cxnLst/>
            <a:rect l="l" t="t" r="r" b="b"/>
            <a:pathLst>
              <a:path w="1779905" h="334644">
                <a:moveTo>
                  <a:pt x="0" y="83693"/>
                </a:moveTo>
                <a:lnTo>
                  <a:pt x="43053" y="83693"/>
                </a:lnTo>
                <a:lnTo>
                  <a:pt x="43053" y="334645"/>
                </a:lnTo>
                <a:lnTo>
                  <a:pt x="129031" y="334645"/>
                </a:lnTo>
                <a:lnTo>
                  <a:pt x="129031" y="83693"/>
                </a:lnTo>
                <a:lnTo>
                  <a:pt x="172084" y="83693"/>
                </a:lnTo>
                <a:lnTo>
                  <a:pt x="86106" y="0"/>
                </a:lnTo>
                <a:lnTo>
                  <a:pt x="0" y="83693"/>
                </a:lnTo>
                <a:close/>
              </a:path>
              <a:path w="1779905" h="334644">
                <a:moveTo>
                  <a:pt x="1607820" y="83693"/>
                </a:moveTo>
                <a:lnTo>
                  <a:pt x="1650872" y="83693"/>
                </a:lnTo>
                <a:lnTo>
                  <a:pt x="1650872" y="334645"/>
                </a:lnTo>
                <a:lnTo>
                  <a:pt x="1736852" y="334645"/>
                </a:lnTo>
                <a:lnTo>
                  <a:pt x="1736852" y="83693"/>
                </a:lnTo>
                <a:lnTo>
                  <a:pt x="1779905" y="83693"/>
                </a:lnTo>
                <a:lnTo>
                  <a:pt x="1693926" y="0"/>
                </a:lnTo>
                <a:lnTo>
                  <a:pt x="1607820" y="8369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7320070" y="705216"/>
            <a:ext cx="208237" cy="238427"/>
          </a:xfrm>
          <a:custGeom>
            <a:avLst/>
            <a:gdLst/>
            <a:ahLst/>
            <a:cxnLst/>
            <a:rect l="l" t="t" r="r" b="b"/>
            <a:pathLst>
              <a:path w="172085" h="334644">
                <a:moveTo>
                  <a:pt x="0" y="83693"/>
                </a:moveTo>
                <a:lnTo>
                  <a:pt x="43052" y="83693"/>
                </a:lnTo>
                <a:lnTo>
                  <a:pt x="43052" y="334645"/>
                </a:lnTo>
                <a:lnTo>
                  <a:pt x="129031" y="334645"/>
                </a:lnTo>
                <a:lnTo>
                  <a:pt x="129031" y="83693"/>
                </a:lnTo>
                <a:lnTo>
                  <a:pt x="172084" y="83693"/>
                </a:lnTo>
                <a:lnTo>
                  <a:pt x="86105" y="0"/>
                </a:lnTo>
                <a:lnTo>
                  <a:pt x="0" y="8369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Овал 122"/>
          <p:cNvSpPr/>
          <p:nvPr/>
        </p:nvSpPr>
        <p:spPr>
          <a:xfrm>
            <a:off x="8692032" y="51180"/>
            <a:ext cx="396000" cy="396000"/>
          </a:xfrm>
          <a:prstGeom prst="ellipse">
            <a:avLst/>
          </a:prstGeom>
          <a:solidFill>
            <a:srgbClr val="BBE0E3">
              <a:lumMod val="50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rtlCol="0" anchor="ctr" anchorCtr="1"/>
          <a:lstStyle/>
          <a:p>
            <a:pPr algn="ctr" defTabSz="914400"/>
            <a:r>
              <a:rPr lang="ru-RU" b="1" kern="0" dirty="0" smtClean="0">
                <a:solidFill>
                  <a:srgbClr val="FFFFFF"/>
                </a:solidFill>
                <a:latin typeface="Arial"/>
              </a:rPr>
              <a:t>6</a:t>
            </a:r>
            <a:endParaRPr lang="ru-RU" b="1" kern="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28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1508" y="767763"/>
            <a:ext cx="2285230" cy="1876789"/>
            <a:chOff x="2941954" y="3799839"/>
            <a:chExt cx="1888489" cy="1749425"/>
          </a:xfrm>
        </p:grpSpPr>
        <p:sp>
          <p:nvSpPr>
            <p:cNvPr id="3" name="object 3"/>
            <p:cNvSpPr/>
            <p:nvPr/>
          </p:nvSpPr>
          <p:spPr>
            <a:xfrm>
              <a:off x="2941954" y="3799839"/>
              <a:ext cx="1888489" cy="1749425"/>
            </a:xfrm>
            <a:custGeom>
              <a:avLst/>
              <a:gdLst/>
              <a:ahLst/>
              <a:cxnLst/>
              <a:rect l="l" t="t" r="r" b="b"/>
              <a:pathLst>
                <a:path w="1888489" h="1749425">
                  <a:moveTo>
                    <a:pt x="944244" y="0"/>
                  </a:moveTo>
                  <a:lnTo>
                    <a:pt x="894099" y="1212"/>
                  </a:lnTo>
                  <a:lnTo>
                    <a:pt x="844636" y="4808"/>
                  </a:lnTo>
                  <a:lnTo>
                    <a:pt x="795919" y="10728"/>
                  </a:lnTo>
                  <a:lnTo>
                    <a:pt x="748013" y="18912"/>
                  </a:lnTo>
                  <a:lnTo>
                    <a:pt x="700985" y="29299"/>
                  </a:lnTo>
                  <a:lnTo>
                    <a:pt x="654900" y="41828"/>
                  </a:lnTo>
                  <a:lnTo>
                    <a:pt x="609822" y="56440"/>
                  </a:lnTo>
                  <a:lnTo>
                    <a:pt x="565817" y="73073"/>
                  </a:lnTo>
                  <a:lnTo>
                    <a:pt x="522951" y="91668"/>
                  </a:lnTo>
                  <a:lnTo>
                    <a:pt x="481288" y="112164"/>
                  </a:lnTo>
                  <a:lnTo>
                    <a:pt x="440894" y="134500"/>
                  </a:lnTo>
                  <a:lnTo>
                    <a:pt x="401834" y="158617"/>
                  </a:lnTo>
                  <a:lnTo>
                    <a:pt x="364174" y="184454"/>
                  </a:lnTo>
                  <a:lnTo>
                    <a:pt x="327978" y="211950"/>
                  </a:lnTo>
                  <a:lnTo>
                    <a:pt x="293313" y="241046"/>
                  </a:lnTo>
                  <a:lnTo>
                    <a:pt x="260242" y="271680"/>
                  </a:lnTo>
                  <a:lnTo>
                    <a:pt x="228832" y="303793"/>
                  </a:lnTo>
                  <a:lnTo>
                    <a:pt x="199148" y="337323"/>
                  </a:lnTo>
                  <a:lnTo>
                    <a:pt x="171255" y="372211"/>
                  </a:lnTo>
                  <a:lnTo>
                    <a:pt x="145218" y="408396"/>
                  </a:lnTo>
                  <a:lnTo>
                    <a:pt x="121102" y="445818"/>
                  </a:lnTo>
                  <a:lnTo>
                    <a:pt x="98974" y="484417"/>
                  </a:lnTo>
                  <a:lnTo>
                    <a:pt x="78898" y="524131"/>
                  </a:lnTo>
                  <a:lnTo>
                    <a:pt x="60939" y="564901"/>
                  </a:lnTo>
                  <a:lnTo>
                    <a:pt x="45163" y="606666"/>
                  </a:lnTo>
                  <a:lnTo>
                    <a:pt x="31635" y="649366"/>
                  </a:lnTo>
                  <a:lnTo>
                    <a:pt x="20420" y="692941"/>
                  </a:lnTo>
                  <a:lnTo>
                    <a:pt x="11584" y="737329"/>
                  </a:lnTo>
                  <a:lnTo>
                    <a:pt x="5192" y="782472"/>
                  </a:lnTo>
                  <a:lnTo>
                    <a:pt x="1308" y="828307"/>
                  </a:lnTo>
                  <a:lnTo>
                    <a:pt x="0" y="874776"/>
                  </a:lnTo>
                  <a:lnTo>
                    <a:pt x="1308" y="921232"/>
                  </a:lnTo>
                  <a:lnTo>
                    <a:pt x="5192" y="967056"/>
                  </a:lnTo>
                  <a:lnTo>
                    <a:pt x="11584" y="1012188"/>
                  </a:lnTo>
                  <a:lnTo>
                    <a:pt x="20420" y="1056567"/>
                  </a:lnTo>
                  <a:lnTo>
                    <a:pt x="31635" y="1100133"/>
                  </a:lnTo>
                  <a:lnTo>
                    <a:pt x="45163" y="1142824"/>
                  </a:lnTo>
                  <a:lnTo>
                    <a:pt x="60939" y="1184582"/>
                  </a:lnTo>
                  <a:lnTo>
                    <a:pt x="78898" y="1225345"/>
                  </a:lnTo>
                  <a:lnTo>
                    <a:pt x="98974" y="1265053"/>
                  </a:lnTo>
                  <a:lnTo>
                    <a:pt x="121102" y="1303645"/>
                  </a:lnTo>
                  <a:lnTo>
                    <a:pt x="145218" y="1341062"/>
                  </a:lnTo>
                  <a:lnTo>
                    <a:pt x="171255" y="1377242"/>
                  </a:lnTo>
                  <a:lnTo>
                    <a:pt x="199148" y="1412126"/>
                  </a:lnTo>
                  <a:lnTo>
                    <a:pt x="228832" y="1445652"/>
                  </a:lnTo>
                  <a:lnTo>
                    <a:pt x="260242" y="1477761"/>
                  </a:lnTo>
                  <a:lnTo>
                    <a:pt x="293313" y="1508393"/>
                  </a:lnTo>
                  <a:lnTo>
                    <a:pt x="327978" y="1537485"/>
                  </a:lnTo>
                  <a:lnTo>
                    <a:pt x="364174" y="1564979"/>
                  </a:lnTo>
                  <a:lnTo>
                    <a:pt x="401834" y="1590814"/>
                  </a:lnTo>
                  <a:lnTo>
                    <a:pt x="440894" y="1614929"/>
                  </a:lnTo>
                  <a:lnTo>
                    <a:pt x="481288" y="1637265"/>
                  </a:lnTo>
                  <a:lnTo>
                    <a:pt x="522951" y="1657759"/>
                  </a:lnTo>
                  <a:lnTo>
                    <a:pt x="565817" y="1676353"/>
                  </a:lnTo>
                  <a:lnTo>
                    <a:pt x="609822" y="1692986"/>
                  </a:lnTo>
                  <a:lnTo>
                    <a:pt x="654900" y="1707597"/>
                  </a:lnTo>
                  <a:lnTo>
                    <a:pt x="700985" y="1720126"/>
                  </a:lnTo>
                  <a:lnTo>
                    <a:pt x="748013" y="1730512"/>
                  </a:lnTo>
                  <a:lnTo>
                    <a:pt x="795919" y="1738696"/>
                  </a:lnTo>
                  <a:lnTo>
                    <a:pt x="844636" y="1744616"/>
                  </a:lnTo>
                  <a:lnTo>
                    <a:pt x="894099" y="1748212"/>
                  </a:lnTo>
                  <a:lnTo>
                    <a:pt x="944244" y="1749425"/>
                  </a:lnTo>
                  <a:lnTo>
                    <a:pt x="994390" y="1748212"/>
                  </a:lnTo>
                  <a:lnTo>
                    <a:pt x="1043853" y="1744616"/>
                  </a:lnTo>
                  <a:lnTo>
                    <a:pt x="1092570" y="1738696"/>
                  </a:lnTo>
                  <a:lnTo>
                    <a:pt x="1140476" y="1730512"/>
                  </a:lnTo>
                  <a:lnTo>
                    <a:pt x="1187504" y="1720126"/>
                  </a:lnTo>
                  <a:lnTo>
                    <a:pt x="1233589" y="1707597"/>
                  </a:lnTo>
                  <a:lnTo>
                    <a:pt x="1278667" y="1692986"/>
                  </a:lnTo>
                  <a:lnTo>
                    <a:pt x="1322672" y="1676353"/>
                  </a:lnTo>
                  <a:lnTo>
                    <a:pt x="1365538" y="1657759"/>
                  </a:lnTo>
                  <a:lnTo>
                    <a:pt x="1407201" y="1637265"/>
                  </a:lnTo>
                  <a:lnTo>
                    <a:pt x="1447595" y="1614929"/>
                  </a:lnTo>
                  <a:lnTo>
                    <a:pt x="1486655" y="1590814"/>
                  </a:lnTo>
                  <a:lnTo>
                    <a:pt x="1524315" y="1564979"/>
                  </a:lnTo>
                  <a:lnTo>
                    <a:pt x="1560511" y="1537485"/>
                  </a:lnTo>
                  <a:lnTo>
                    <a:pt x="1595176" y="1508393"/>
                  </a:lnTo>
                  <a:lnTo>
                    <a:pt x="1628247" y="1477761"/>
                  </a:lnTo>
                  <a:lnTo>
                    <a:pt x="1659657" y="1445652"/>
                  </a:lnTo>
                  <a:lnTo>
                    <a:pt x="1689341" y="1412126"/>
                  </a:lnTo>
                  <a:lnTo>
                    <a:pt x="1717234" y="1377242"/>
                  </a:lnTo>
                  <a:lnTo>
                    <a:pt x="1743271" y="1341062"/>
                  </a:lnTo>
                  <a:lnTo>
                    <a:pt x="1767387" y="1303645"/>
                  </a:lnTo>
                  <a:lnTo>
                    <a:pt x="1789515" y="1265053"/>
                  </a:lnTo>
                  <a:lnTo>
                    <a:pt x="1809591" y="1225345"/>
                  </a:lnTo>
                  <a:lnTo>
                    <a:pt x="1827550" y="1184582"/>
                  </a:lnTo>
                  <a:lnTo>
                    <a:pt x="1843326" y="1142824"/>
                  </a:lnTo>
                  <a:lnTo>
                    <a:pt x="1856854" y="1100133"/>
                  </a:lnTo>
                  <a:lnTo>
                    <a:pt x="1868069" y="1056567"/>
                  </a:lnTo>
                  <a:lnTo>
                    <a:pt x="1876905" y="1012188"/>
                  </a:lnTo>
                  <a:lnTo>
                    <a:pt x="1883297" y="967056"/>
                  </a:lnTo>
                  <a:lnTo>
                    <a:pt x="1887181" y="921232"/>
                  </a:lnTo>
                  <a:lnTo>
                    <a:pt x="1888490" y="874776"/>
                  </a:lnTo>
                  <a:lnTo>
                    <a:pt x="1887181" y="828307"/>
                  </a:lnTo>
                  <a:lnTo>
                    <a:pt x="1883297" y="782472"/>
                  </a:lnTo>
                  <a:lnTo>
                    <a:pt x="1876905" y="737329"/>
                  </a:lnTo>
                  <a:lnTo>
                    <a:pt x="1868069" y="692941"/>
                  </a:lnTo>
                  <a:lnTo>
                    <a:pt x="1856854" y="649366"/>
                  </a:lnTo>
                  <a:lnTo>
                    <a:pt x="1843326" y="606666"/>
                  </a:lnTo>
                  <a:lnTo>
                    <a:pt x="1827550" y="564901"/>
                  </a:lnTo>
                  <a:lnTo>
                    <a:pt x="1809591" y="524131"/>
                  </a:lnTo>
                  <a:lnTo>
                    <a:pt x="1789515" y="484417"/>
                  </a:lnTo>
                  <a:lnTo>
                    <a:pt x="1767387" y="445818"/>
                  </a:lnTo>
                  <a:lnTo>
                    <a:pt x="1743271" y="408396"/>
                  </a:lnTo>
                  <a:lnTo>
                    <a:pt x="1717234" y="372211"/>
                  </a:lnTo>
                  <a:lnTo>
                    <a:pt x="1689341" y="337323"/>
                  </a:lnTo>
                  <a:lnTo>
                    <a:pt x="1659657" y="303793"/>
                  </a:lnTo>
                  <a:lnTo>
                    <a:pt x="1628247" y="271680"/>
                  </a:lnTo>
                  <a:lnTo>
                    <a:pt x="1595176" y="241046"/>
                  </a:lnTo>
                  <a:lnTo>
                    <a:pt x="1560511" y="211950"/>
                  </a:lnTo>
                  <a:lnTo>
                    <a:pt x="1524315" y="184454"/>
                  </a:lnTo>
                  <a:lnTo>
                    <a:pt x="1486655" y="158617"/>
                  </a:lnTo>
                  <a:lnTo>
                    <a:pt x="1447595" y="134500"/>
                  </a:lnTo>
                  <a:lnTo>
                    <a:pt x="1407201" y="112164"/>
                  </a:lnTo>
                  <a:lnTo>
                    <a:pt x="1365538" y="91668"/>
                  </a:lnTo>
                  <a:lnTo>
                    <a:pt x="1322672" y="73073"/>
                  </a:lnTo>
                  <a:lnTo>
                    <a:pt x="1278667" y="56440"/>
                  </a:lnTo>
                  <a:lnTo>
                    <a:pt x="1233589" y="41828"/>
                  </a:lnTo>
                  <a:lnTo>
                    <a:pt x="1187504" y="29299"/>
                  </a:lnTo>
                  <a:lnTo>
                    <a:pt x="1140476" y="18912"/>
                  </a:lnTo>
                  <a:lnTo>
                    <a:pt x="1092570" y="10728"/>
                  </a:lnTo>
                  <a:lnTo>
                    <a:pt x="1043853" y="4808"/>
                  </a:lnTo>
                  <a:lnTo>
                    <a:pt x="994390" y="1212"/>
                  </a:lnTo>
                  <a:lnTo>
                    <a:pt x="944244" y="0"/>
                  </a:lnTo>
                  <a:close/>
                </a:path>
              </a:pathLst>
            </a:custGeom>
            <a:solidFill>
              <a:srgbClr val="DEEAF6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2941954" y="3799839"/>
              <a:ext cx="1888489" cy="1749425"/>
            </a:xfrm>
            <a:custGeom>
              <a:avLst/>
              <a:gdLst/>
              <a:ahLst/>
              <a:cxnLst/>
              <a:rect l="l" t="t" r="r" b="b"/>
              <a:pathLst>
                <a:path w="1888489" h="1749425">
                  <a:moveTo>
                    <a:pt x="944244" y="0"/>
                  </a:moveTo>
                  <a:lnTo>
                    <a:pt x="894099" y="1212"/>
                  </a:lnTo>
                  <a:lnTo>
                    <a:pt x="844636" y="4808"/>
                  </a:lnTo>
                  <a:lnTo>
                    <a:pt x="795919" y="10728"/>
                  </a:lnTo>
                  <a:lnTo>
                    <a:pt x="748013" y="18912"/>
                  </a:lnTo>
                  <a:lnTo>
                    <a:pt x="700985" y="29299"/>
                  </a:lnTo>
                  <a:lnTo>
                    <a:pt x="654900" y="41828"/>
                  </a:lnTo>
                  <a:lnTo>
                    <a:pt x="609822" y="56440"/>
                  </a:lnTo>
                  <a:lnTo>
                    <a:pt x="565817" y="73073"/>
                  </a:lnTo>
                  <a:lnTo>
                    <a:pt x="522951" y="91668"/>
                  </a:lnTo>
                  <a:lnTo>
                    <a:pt x="481288" y="112164"/>
                  </a:lnTo>
                  <a:lnTo>
                    <a:pt x="440894" y="134500"/>
                  </a:lnTo>
                  <a:lnTo>
                    <a:pt x="401834" y="158617"/>
                  </a:lnTo>
                  <a:lnTo>
                    <a:pt x="364174" y="184454"/>
                  </a:lnTo>
                  <a:lnTo>
                    <a:pt x="327978" y="211950"/>
                  </a:lnTo>
                  <a:lnTo>
                    <a:pt x="293313" y="241046"/>
                  </a:lnTo>
                  <a:lnTo>
                    <a:pt x="260242" y="271680"/>
                  </a:lnTo>
                  <a:lnTo>
                    <a:pt x="228832" y="303793"/>
                  </a:lnTo>
                  <a:lnTo>
                    <a:pt x="199148" y="337323"/>
                  </a:lnTo>
                  <a:lnTo>
                    <a:pt x="171255" y="372211"/>
                  </a:lnTo>
                  <a:lnTo>
                    <a:pt x="145218" y="408396"/>
                  </a:lnTo>
                  <a:lnTo>
                    <a:pt x="121102" y="445818"/>
                  </a:lnTo>
                  <a:lnTo>
                    <a:pt x="98974" y="484417"/>
                  </a:lnTo>
                  <a:lnTo>
                    <a:pt x="78898" y="524131"/>
                  </a:lnTo>
                  <a:lnTo>
                    <a:pt x="60939" y="564901"/>
                  </a:lnTo>
                  <a:lnTo>
                    <a:pt x="45163" y="606666"/>
                  </a:lnTo>
                  <a:lnTo>
                    <a:pt x="31635" y="649366"/>
                  </a:lnTo>
                  <a:lnTo>
                    <a:pt x="20420" y="692941"/>
                  </a:lnTo>
                  <a:lnTo>
                    <a:pt x="11584" y="737329"/>
                  </a:lnTo>
                  <a:lnTo>
                    <a:pt x="5192" y="782472"/>
                  </a:lnTo>
                  <a:lnTo>
                    <a:pt x="1308" y="828307"/>
                  </a:lnTo>
                  <a:lnTo>
                    <a:pt x="0" y="874776"/>
                  </a:lnTo>
                  <a:lnTo>
                    <a:pt x="1308" y="921232"/>
                  </a:lnTo>
                  <a:lnTo>
                    <a:pt x="5192" y="967056"/>
                  </a:lnTo>
                  <a:lnTo>
                    <a:pt x="11584" y="1012188"/>
                  </a:lnTo>
                  <a:lnTo>
                    <a:pt x="20420" y="1056567"/>
                  </a:lnTo>
                  <a:lnTo>
                    <a:pt x="31635" y="1100133"/>
                  </a:lnTo>
                  <a:lnTo>
                    <a:pt x="45163" y="1142824"/>
                  </a:lnTo>
                  <a:lnTo>
                    <a:pt x="60939" y="1184582"/>
                  </a:lnTo>
                  <a:lnTo>
                    <a:pt x="78898" y="1225345"/>
                  </a:lnTo>
                  <a:lnTo>
                    <a:pt x="98974" y="1265053"/>
                  </a:lnTo>
                  <a:lnTo>
                    <a:pt x="121102" y="1303645"/>
                  </a:lnTo>
                  <a:lnTo>
                    <a:pt x="145218" y="1341062"/>
                  </a:lnTo>
                  <a:lnTo>
                    <a:pt x="171255" y="1377242"/>
                  </a:lnTo>
                  <a:lnTo>
                    <a:pt x="199148" y="1412126"/>
                  </a:lnTo>
                  <a:lnTo>
                    <a:pt x="228832" y="1445652"/>
                  </a:lnTo>
                  <a:lnTo>
                    <a:pt x="260242" y="1477761"/>
                  </a:lnTo>
                  <a:lnTo>
                    <a:pt x="293313" y="1508393"/>
                  </a:lnTo>
                  <a:lnTo>
                    <a:pt x="327978" y="1537485"/>
                  </a:lnTo>
                  <a:lnTo>
                    <a:pt x="364174" y="1564979"/>
                  </a:lnTo>
                  <a:lnTo>
                    <a:pt x="401834" y="1590814"/>
                  </a:lnTo>
                  <a:lnTo>
                    <a:pt x="440894" y="1614929"/>
                  </a:lnTo>
                  <a:lnTo>
                    <a:pt x="481288" y="1637265"/>
                  </a:lnTo>
                  <a:lnTo>
                    <a:pt x="522951" y="1657759"/>
                  </a:lnTo>
                  <a:lnTo>
                    <a:pt x="565817" y="1676353"/>
                  </a:lnTo>
                  <a:lnTo>
                    <a:pt x="609822" y="1692986"/>
                  </a:lnTo>
                  <a:lnTo>
                    <a:pt x="654900" y="1707597"/>
                  </a:lnTo>
                  <a:lnTo>
                    <a:pt x="700985" y="1720126"/>
                  </a:lnTo>
                  <a:lnTo>
                    <a:pt x="748013" y="1730512"/>
                  </a:lnTo>
                  <a:lnTo>
                    <a:pt x="795919" y="1738696"/>
                  </a:lnTo>
                  <a:lnTo>
                    <a:pt x="844636" y="1744616"/>
                  </a:lnTo>
                  <a:lnTo>
                    <a:pt x="894099" y="1748212"/>
                  </a:lnTo>
                  <a:lnTo>
                    <a:pt x="944244" y="1749425"/>
                  </a:lnTo>
                  <a:lnTo>
                    <a:pt x="994390" y="1748212"/>
                  </a:lnTo>
                  <a:lnTo>
                    <a:pt x="1043853" y="1744616"/>
                  </a:lnTo>
                  <a:lnTo>
                    <a:pt x="1092570" y="1738696"/>
                  </a:lnTo>
                  <a:lnTo>
                    <a:pt x="1140476" y="1730512"/>
                  </a:lnTo>
                  <a:lnTo>
                    <a:pt x="1187504" y="1720126"/>
                  </a:lnTo>
                  <a:lnTo>
                    <a:pt x="1233589" y="1707597"/>
                  </a:lnTo>
                  <a:lnTo>
                    <a:pt x="1278667" y="1692986"/>
                  </a:lnTo>
                  <a:lnTo>
                    <a:pt x="1322672" y="1676353"/>
                  </a:lnTo>
                  <a:lnTo>
                    <a:pt x="1365538" y="1657759"/>
                  </a:lnTo>
                  <a:lnTo>
                    <a:pt x="1407201" y="1637265"/>
                  </a:lnTo>
                  <a:lnTo>
                    <a:pt x="1447595" y="1614929"/>
                  </a:lnTo>
                  <a:lnTo>
                    <a:pt x="1486655" y="1590814"/>
                  </a:lnTo>
                  <a:lnTo>
                    <a:pt x="1524315" y="1564979"/>
                  </a:lnTo>
                  <a:lnTo>
                    <a:pt x="1560511" y="1537485"/>
                  </a:lnTo>
                  <a:lnTo>
                    <a:pt x="1595176" y="1508393"/>
                  </a:lnTo>
                  <a:lnTo>
                    <a:pt x="1628247" y="1477761"/>
                  </a:lnTo>
                  <a:lnTo>
                    <a:pt x="1659657" y="1445652"/>
                  </a:lnTo>
                  <a:lnTo>
                    <a:pt x="1689341" y="1412126"/>
                  </a:lnTo>
                  <a:lnTo>
                    <a:pt x="1717234" y="1377242"/>
                  </a:lnTo>
                  <a:lnTo>
                    <a:pt x="1743271" y="1341062"/>
                  </a:lnTo>
                  <a:lnTo>
                    <a:pt x="1767387" y="1303645"/>
                  </a:lnTo>
                  <a:lnTo>
                    <a:pt x="1789515" y="1265053"/>
                  </a:lnTo>
                  <a:lnTo>
                    <a:pt x="1809591" y="1225345"/>
                  </a:lnTo>
                  <a:lnTo>
                    <a:pt x="1827550" y="1184582"/>
                  </a:lnTo>
                  <a:lnTo>
                    <a:pt x="1843326" y="1142824"/>
                  </a:lnTo>
                  <a:lnTo>
                    <a:pt x="1856854" y="1100133"/>
                  </a:lnTo>
                  <a:lnTo>
                    <a:pt x="1868069" y="1056567"/>
                  </a:lnTo>
                  <a:lnTo>
                    <a:pt x="1876905" y="1012188"/>
                  </a:lnTo>
                  <a:lnTo>
                    <a:pt x="1883297" y="967056"/>
                  </a:lnTo>
                  <a:lnTo>
                    <a:pt x="1887181" y="921232"/>
                  </a:lnTo>
                  <a:lnTo>
                    <a:pt x="1888490" y="874776"/>
                  </a:lnTo>
                  <a:lnTo>
                    <a:pt x="1887181" y="828307"/>
                  </a:lnTo>
                  <a:lnTo>
                    <a:pt x="1883297" y="782472"/>
                  </a:lnTo>
                  <a:lnTo>
                    <a:pt x="1876905" y="737329"/>
                  </a:lnTo>
                  <a:lnTo>
                    <a:pt x="1868069" y="692941"/>
                  </a:lnTo>
                  <a:lnTo>
                    <a:pt x="1856854" y="649366"/>
                  </a:lnTo>
                  <a:lnTo>
                    <a:pt x="1843326" y="606666"/>
                  </a:lnTo>
                  <a:lnTo>
                    <a:pt x="1827550" y="564901"/>
                  </a:lnTo>
                  <a:lnTo>
                    <a:pt x="1809591" y="524131"/>
                  </a:lnTo>
                  <a:lnTo>
                    <a:pt x="1789515" y="484417"/>
                  </a:lnTo>
                  <a:lnTo>
                    <a:pt x="1767387" y="445818"/>
                  </a:lnTo>
                  <a:lnTo>
                    <a:pt x="1743271" y="408396"/>
                  </a:lnTo>
                  <a:lnTo>
                    <a:pt x="1717234" y="372211"/>
                  </a:lnTo>
                  <a:lnTo>
                    <a:pt x="1689341" y="337323"/>
                  </a:lnTo>
                  <a:lnTo>
                    <a:pt x="1659657" y="303793"/>
                  </a:lnTo>
                  <a:lnTo>
                    <a:pt x="1628247" y="271680"/>
                  </a:lnTo>
                  <a:lnTo>
                    <a:pt x="1595176" y="241046"/>
                  </a:lnTo>
                  <a:lnTo>
                    <a:pt x="1560511" y="211950"/>
                  </a:lnTo>
                  <a:lnTo>
                    <a:pt x="1524315" y="184454"/>
                  </a:lnTo>
                  <a:lnTo>
                    <a:pt x="1486655" y="158617"/>
                  </a:lnTo>
                  <a:lnTo>
                    <a:pt x="1447595" y="134500"/>
                  </a:lnTo>
                  <a:lnTo>
                    <a:pt x="1407201" y="112164"/>
                  </a:lnTo>
                  <a:lnTo>
                    <a:pt x="1365538" y="91668"/>
                  </a:lnTo>
                  <a:lnTo>
                    <a:pt x="1322672" y="73073"/>
                  </a:lnTo>
                  <a:lnTo>
                    <a:pt x="1278667" y="56440"/>
                  </a:lnTo>
                  <a:lnTo>
                    <a:pt x="1233589" y="41828"/>
                  </a:lnTo>
                  <a:lnTo>
                    <a:pt x="1187504" y="29299"/>
                  </a:lnTo>
                  <a:lnTo>
                    <a:pt x="1140476" y="18912"/>
                  </a:lnTo>
                  <a:lnTo>
                    <a:pt x="1092570" y="10728"/>
                  </a:lnTo>
                  <a:lnTo>
                    <a:pt x="1043853" y="4808"/>
                  </a:lnTo>
                  <a:lnTo>
                    <a:pt x="994390" y="1212"/>
                  </a:lnTo>
                  <a:lnTo>
                    <a:pt x="944244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91889" y="4025221"/>
              <a:ext cx="595066" cy="6406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</p:pic>
      </p:grpSp>
      <p:sp>
        <p:nvSpPr>
          <p:cNvPr id="6" name="object 6"/>
          <p:cNvSpPr txBox="1"/>
          <p:nvPr/>
        </p:nvSpPr>
        <p:spPr>
          <a:xfrm>
            <a:off x="4085260" y="1706157"/>
            <a:ext cx="1397726" cy="66915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065" marR="5080" indent="2540" algn="ctr">
              <a:lnSpc>
                <a:spcPct val="96000"/>
              </a:lnSpc>
              <a:spcBef>
                <a:spcPts val="150"/>
              </a:spcBef>
            </a:pPr>
            <a:r>
              <a:rPr sz="1100" b="1" spc="-5" dirty="0">
                <a:latin typeface="Times New Roman"/>
                <a:cs typeface="Times New Roman"/>
              </a:rPr>
              <a:t>Члены </a:t>
            </a:r>
            <a:r>
              <a:rPr sz="1100" b="1" spc="-10" dirty="0">
                <a:latin typeface="Times New Roman"/>
                <a:cs typeface="Times New Roman"/>
              </a:rPr>
              <a:t>семьи </a:t>
            </a:r>
            <a:r>
              <a:rPr sz="1100" b="1" spc="-5" dirty="0">
                <a:latin typeface="Times New Roman"/>
                <a:cs typeface="Times New Roman"/>
              </a:rPr>
              <a:t> погибшего </a:t>
            </a:r>
            <a:r>
              <a:rPr sz="1100" b="1" dirty="0">
                <a:latin typeface="Times New Roman"/>
                <a:cs typeface="Times New Roman"/>
              </a:rPr>
              <a:t> в</a:t>
            </a:r>
            <a:r>
              <a:rPr sz="1100" b="1" spc="5" dirty="0">
                <a:latin typeface="Times New Roman"/>
                <a:cs typeface="Times New Roman"/>
              </a:rPr>
              <a:t>о</a:t>
            </a:r>
            <a:r>
              <a:rPr sz="1100" b="1" spc="-10" dirty="0">
                <a:latin typeface="Times New Roman"/>
                <a:cs typeface="Times New Roman"/>
              </a:rPr>
              <a:t>е</a:t>
            </a:r>
            <a:r>
              <a:rPr sz="1100" b="1" spc="5" dirty="0">
                <a:latin typeface="Times New Roman"/>
                <a:cs typeface="Times New Roman"/>
              </a:rPr>
              <a:t>н</a:t>
            </a:r>
            <a:r>
              <a:rPr sz="1100" b="1" spc="-15" dirty="0">
                <a:latin typeface="Times New Roman"/>
                <a:cs typeface="Times New Roman"/>
              </a:rPr>
              <a:t>н</a:t>
            </a:r>
            <a:r>
              <a:rPr sz="1100" b="1" spc="5" dirty="0">
                <a:latin typeface="Times New Roman"/>
                <a:cs typeface="Times New Roman"/>
              </a:rPr>
              <a:t>о</a:t>
            </a:r>
            <a:r>
              <a:rPr sz="1100" b="1" spc="-10" dirty="0">
                <a:latin typeface="Times New Roman"/>
                <a:cs typeface="Times New Roman"/>
              </a:rPr>
              <a:t>с</a:t>
            </a:r>
            <a:r>
              <a:rPr sz="1100" b="1" dirty="0">
                <a:latin typeface="Times New Roman"/>
                <a:cs typeface="Times New Roman"/>
              </a:rPr>
              <a:t>л</a:t>
            </a:r>
            <a:r>
              <a:rPr sz="1100" b="1" spc="10" dirty="0">
                <a:latin typeface="Times New Roman"/>
                <a:cs typeface="Times New Roman"/>
              </a:rPr>
              <a:t>у</a:t>
            </a:r>
            <a:r>
              <a:rPr sz="1100" b="1" spc="-40" dirty="0">
                <a:latin typeface="Times New Roman"/>
                <a:cs typeface="Times New Roman"/>
              </a:rPr>
              <a:t>ж</a:t>
            </a:r>
            <a:r>
              <a:rPr sz="1100" b="1" spc="5" dirty="0">
                <a:latin typeface="Times New Roman"/>
                <a:cs typeface="Times New Roman"/>
              </a:rPr>
              <a:t>а</a:t>
            </a:r>
            <a:r>
              <a:rPr sz="1100" b="1" dirty="0">
                <a:latin typeface="Times New Roman"/>
                <a:cs typeface="Times New Roman"/>
              </a:rPr>
              <a:t>щ</a:t>
            </a:r>
            <a:r>
              <a:rPr sz="1100" b="1" spc="-10" dirty="0">
                <a:latin typeface="Times New Roman"/>
                <a:cs typeface="Times New Roman"/>
              </a:rPr>
              <a:t>е</a:t>
            </a:r>
            <a:r>
              <a:rPr sz="1100" b="1" spc="-5" dirty="0">
                <a:latin typeface="Times New Roman"/>
                <a:cs typeface="Times New Roman"/>
              </a:rPr>
              <a:t>го  </a:t>
            </a:r>
            <a:r>
              <a:rPr sz="1100" b="1" dirty="0">
                <a:latin typeface="Times New Roman"/>
                <a:cs typeface="Times New Roman"/>
              </a:rPr>
              <a:t>имеют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право</a:t>
            </a:r>
            <a:endParaRPr sz="11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73321" y="1342473"/>
            <a:ext cx="2485785" cy="363683"/>
            <a:chOff x="609600" y="3167379"/>
            <a:chExt cx="2054225" cy="370205"/>
          </a:xfrm>
        </p:grpSpPr>
        <p:sp>
          <p:nvSpPr>
            <p:cNvPr id="8" name="object 8"/>
            <p:cNvSpPr/>
            <p:nvPr/>
          </p:nvSpPr>
          <p:spPr>
            <a:xfrm>
              <a:off x="609600" y="3167379"/>
              <a:ext cx="2054225" cy="370205"/>
            </a:xfrm>
            <a:custGeom>
              <a:avLst/>
              <a:gdLst/>
              <a:ahLst/>
              <a:cxnLst/>
              <a:rect l="l" t="t" r="r" b="b"/>
              <a:pathLst>
                <a:path w="2054225" h="370204">
                  <a:moveTo>
                    <a:pt x="1992502" y="0"/>
                  </a:moveTo>
                  <a:lnTo>
                    <a:pt x="61696" y="0"/>
                  </a:lnTo>
                  <a:lnTo>
                    <a:pt x="37681" y="4857"/>
                  </a:lnTo>
                  <a:lnTo>
                    <a:pt x="18070" y="18097"/>
                  </a:lnTo>
                  <a:lnTo>
                    <a:pt x="4848" y="37719"/>
                  </a:lnTo>
                  <a:lnTo>
                    <a:pt x="0" y="61722"/>
                  </a:lnTo>
                  <a:lnTo>
                    <a:pt x="0" y="308482"/>
                  </a:lnTo>
                  <a:lnTo>
                    <a:pt x="4848" y="332485"/>
                  </a:lnTo>
                  <a:lnTo>
                    <a:pt x="18070" y="352107"/>
                  </a:lnTo>
                  <a:lnTo>
                    <a:pt x="37681" y="365347"/>
                  </a:lnTo>
                  <a:lnTo>
                    <a:pt x="61696" y="370204"/>
                  </a:lnTo>
                  <a:lnTo>
                    <a:pt x="1992502" y="370204"/>
                  </a:lnTo>
                  <a:lnTo>
                    <a:pt x="2016506" y="365347"/>
                  </a:lnTo>
                  <a:lnTo>
                    <a:pt x="2036127" y="352107"/>
                  </a:lnTo>
                  <a:lnTo>
                    <a:pt x="2049367" y="332486"/>
                  </a:lnTo>
                  <a:lnTo>
                    <a:pt x="2054225" y="308482"/>
                  </a:lnTo>
                  <a:lnTo>
                    <a:pt x="2054225" y="61722"/>
                  </a:lnTo>
                  <a:lnTo>
                    <a:pt x="2049367" y="37719"/>
                  </a:lnTo>
                  <a:lnTo>
                    <a:pt x="2036127" y="18097"/>
                  </a:lnTo>
                  <a:lnTo>
                    <a:pt x="2016506" y="4857"/>
                  </a:lnTo>
                  <a:lnTo>
                    <a:pt x="1992502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609600" y="3167379"/>
              <a:ext cx="2054225" cy="370205"/>
            </a:xfrm>
            <a:custGeom>
              <a:avLst/>
              <a:gdLst/>
              <a:ahLst/>
              <a:cxnLst/>
              <a:rect l="l" t="t" r="r" b="b"/>
              <a:pathLst>
                <a:path w="2054225" h="370204">
                  <a:moveTo>
                    <a:pt x="61696" y="0"/>
                  </a:moveTo>
                  <a:lnTo>
                    <a:pt x="37681" y="4857"/>
                  </a:lnTo>
                  <a:lnTo>
                    <a:pt x="18070" y="18097"/>
                  </a:lnTo>
                  <a:lnTo>
                    <a:pt x="4848" y="37719"/>
                  </a:lnTo>
                  <a:lnTo>
                    <a:pt x="0" y="61722"/>
                  </a:lnTo>
                  <a:lnTo>
                    <a:pt x="0" y="308482"/>
                  </a:lnTo>
                  <a:lnTo>
                    <a:pt x="4848" y="332485"/>
                  </a:lnTo>
                  <a:lnTo>
                    <a:pt x="18070" y="352107"/>
                  </a:lnTo>
                  <a:lnTo>
                    <a:pt x="37681" y="365347"/>
                  </a:lnTo>
                  <a:lnTo>
                    <a:pt x="61696" y="370204"/>
                  </a:lnTo>
                  <a:lnTo>
                    <a:pt x="1992502" y="370204"/>
                  </a:lnTo>
                  <a:lnTo>
                    <a:pt x="2016506" y="365347"/>
                  </a:lnTo>
                  <a:lnTo>
                    <a:pt x="2036127" y="352107"/>
                  </a:lnTo>
                  <a:lnTo>
                    <a:pt x="2049367" y="332486"/>
                  </a:lnTo>
                  <a:lnTo>
                    <a:pt x="2054225" y="308482"/>
                  </a:lnTo>
                  <a:lnTo>
                    <a:pt x="2054225" y="61722"/>
                  </a:lnTo>
                  <a:lnTo>
                    <a:pt x="2049367" y="37719"/>
                  </a:lnTo>
                  <a:lnTo>
                    <a:pt x="2036127" y="18097"/>
                  </a:lnTo>
                  <a:lnTo>
                    <a:pt x="2016506" y="4857"/>
                  </a:lnTo>
                  <a:lnTo>
                    <a:pt x="1992502" y="0"/>
                  </a:lnTo>
                  <a:lnTo>
                    <a:pt x="61696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80633" y="1425569"/>
            <a:ext cx="197249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Страховое</a:t>
            </a:r>
            <a:r>
              <a:rPr sz="1200" b="1" spc="-5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обеспечение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41711" y="2903113"/>
            <a:ext cx="2497311" cy="361023"/>
            <a:chOff x="5124132" y="6055677"/>
            <a:chExt cx="2063750" cy="379730"/>
          </a:xfrm>
        </p:grpSpPr>
        <p:sp>
          <p:nvSpPr>
            <p:cNvPr id="12" name="object 12"/>
            <p:cNvSpPr/>
            <p:nvPr/>
          </p:nvSpPr>
          <p:spPr>
            <a:xfrm>
              <a:off x="5128895" y="6060439"/>
              <a:ext cx="2054225" cy="370205"/>
            </a:xfrm>
            <a:custGeom>
              <a:avLst/>
              <a:gdLst/>
              <a:ahLst/>
              <a:cxnLst/>
              <a:rect l="l" t="t" r="r" b="b"/>
              <a:pathLst>
                <a:path w="2054225" h="370204">
                  <a:moveTo>
                    <a:pt x="1992502" y="0"/>
                  </a:moveTo>
                  <a:lnTo>
                    <a:pt x="61721" y="0"/>
                  </a:lnTo>
                  <a:lnTo>
                    <a:pt x="37718" y="4857"/>
                  </a:lnTo>
                  <a:lnTo>
                    <a:pt x="18097" y="18097"/>
                  </a:lnTo>
                  <a:lnTo>
                    <a:pt x="4857" y="37719"/>
                  </a:lnTo>
                  <a:lnTo>
                    <a:pt x="0" y="61722"/>
                  </a:lnTo>
                  <a:lnTo>
                    <a:pt x="0" y="308483"/>
                  </a:lnTo>
                  <a:lnTo>
                    <a:pt x="4857" y="332486"/>
                  </a:lnTo>
                  <a:lnTo>
                    <a:pt x="18097" y="352107"/>
                  </a:lnTo>
                  <a:lnTo>
                    <a:pt x="37718" y="365347"/>
                  </a:lnTo>
                  <a:lnTo>
                    <a:pt x="61721" y="370205"/>
                  </a:lnTo>
                  <a:lnTo>
                    <a:pt x="1992502" y="370205"/>
                  </a:lnTo>
                  <a:lnTo>
                    <a:pt x="2016505" y="365347"/>
                  </a:lnTo>
                  <a:lnTo>
                    <a:pt x="2036127" y="352107"/>
                  </a:lnTo>
                  <a:lnTo>
                    <a:pt x="2049367" y="332486"/>
                  </a:lnTo>
                  <a:lnTo>
                    <a:pt x="2054225" y="308483"/>
                  </a:lnTo>
                  <a:lnTo>
                    <a:pt x="2054225" y="61722"/>
                  </a:lnTo>
                  <a:lnTo>
                    <a:pt x="2049367" y="37719"/>
                  </a:lnTo>
                  <a:lnTo>
                    <a:pt x="2036127" y="18097"/>
                  </a:lnTo>
                  <a:lnTo>
                    <a:pt x="2016505" y="4857"/>
                  </a:lnTo>
                  <a:lnTo>
                    <a:pt x="1992502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128895" y="6060439"/>
              <a:ext cx="2054225" cy="370205"/>
            </a:xfrm>
            <a:custGeom>
              <a:avLst/>
              <a:gdLst/>
              <a:ahLst/>
              <a:cxnLst/>
              <a:rect l="l" t="t" r="r" b="b"/>
              <a:pathLst>
                <a:path w="2054225" h="370204">
                  <a:moveTo>
                    <a:pt x="61721" y="0"/>
                  </a:moveTo>
                  <a:lnTo>
                    <a:pt x="37718" y="4857"/>
                  </a:lnTo>
                  <a:lnTo>
                    <a:pt x="18097" y="18097"/>
                  </a:lnTo>
                  <a:lnTo>
                    <a:pt x="4857" y="37719"/>
                  </a:lnTo>
                  <a:lnTo>
                    <a:pt x="0" y="61722"/>
                  </a:lnTo>
                  <a:lnTo>
                    <a:pt x="0" y="308483"/>
                  </a:lnTo>
                  <a:lnTo>
                    <a:pt x="4857" y="332486"/>
                  </a:lnTo>
                  <a:lnTo>
                    <a:pt x="18097" y="352107"/>
                  </a:lnTo>
                  <a:lnTo>
                    <a:pt x="37718" y="365347"/>
                  </a:lnTo>
                  <a:lnTo>
                    <a:pt x="61721" y="370205"/>
                  </a:lnTo>
                  <a:lnTo>
                    <a:pt x="1992502" y="370205"/>
                  </a:lnTo>
                  <a:lnTo>
                    <a:pt x="2016505" y="365347"/>
                  </a:lnTo>
                  <a:lnTo>
                    <a:pt x="2036127" y="352107"/>
                  </a:lnTo>
                  <a:lnTo>
                    <a:pt x="2049367" y="332486"/>
                  </a:lnTo>
                  <a:lnTo>
                    <a:pt x="2054225" y="308483"/>
                  </a:lnTo>
                  <a:lnTo>
                    <a:pt x="2054225" y="61722"/>
                  </a:lnTo>
                  <a:lnTo>
                    <a:pt x="2049367" y="37719"/>
                  </a:lnTo>
                  <a:lnTo>
                    <a:pt x="2036127" y="18097"/>
                  </a:lnTo>
                  <a:lnTo>
                    <a:pt x="2016505" y="4857"/>
                  </a:lnTo>
                  <a:lnTo>
                    <a:pt x="1992502" y="0"/>
                  </a:lnTo>
                  <a:lnTo>
                    <a:pt x="61721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713958" y="2968534"/>
            <a:ext cx="222375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Единовременная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выплата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358952" y="1333931"/>
            <a:ext cx="2330154" cy="367558"/>
            <a:chOff x="5030787" y="3251517"/>
            <a:chExt cx="2063750" cy="379730"/>
          </a:xfrm>
        </p:grpSpPr>
        <p:sp>
          <p:nvSpPr>
            <p:cNvPr id="16" name="object 16"/>
            <p:cNvSpPr/>
            <p:nvPr/>
          </p:nvSpPr>
          <p:spPr>
            <a:xfrm>
              <a:off x="5035550" y="3256279"/>
              <a:ext cx="2054225" cy="370205"/>
            </a:xfrm>
            <a:custGeom>
              <a:avLst/>
              <a:gdLst/>
              <a:ahLst/>
              <a:cxnLst/>
              <a:rect l="l" t="t" r="r" b="b"/>
              <a:pathLst>
                <a:path w="2054225" h="370204">
                  <a:moveTo>
                    <a:pt x="1992502" y="0"/>
                  </a:moveTo>
                  <a:lnTo>
                    <a:pt x="61722" y="0"/>
                  </a:lnTo>
                  <a:lnTo>
                    <a:pt x="37719" y="4857"/>
                  </a:lnTo>
                  <a:lnTo>
                    <a:pt x="18097" y="18097"/>
                  </a:lnTo>
                  <a:lnTo>
                    <a:pt x="4857" y="37719"/>
                  </a:lnTo>
                  <a:lnTo>
                    <a:pt x="0" y="61722"/>
                  </a:lnTo>
                  <a:lnTo>
                    <a:pt x="0" y="308482"/>
                  </a:lnTo>
                  <a:lnTo>
                    <a:pt x="4857" y="332485"/>
                  </a:lnTo>
                  <a:lnTo>
                    <a:pt x="18097" y="352107"/>
                  </a:lnTo>
                  <a:lnTo>
                    <a:pt x="37719" y="365347"/>
                  </a:lnTo>
                  <a:lnTo>
                    <a:pt x="61722" y="370204"/>
                  </a:lnTo>
                  <a:lnTo>
                    <a:pt x="1992502" y="370204"/>
                  </a:lnTo>
                  <a:lnTo>
                    <a:pt x="2016505" y="365347"/>
                  </a:lnTo>
                  <a:lnTo>
                    <a:pt x="2036127" y="352107"/>
                  </a:lnTo>
                  <a:lnTo>
                    <a:pt x="2049367" y="332486"/>
                  </a:lnTo>
                  <a:lnTo>
                    <a:pt x="2054225" y="308482"/>
                  </a:lnTo>
                  <a:lnTo>
                    <a:pt x="2054225" y="61722"/>
                  </a:lnTo>
                  <a:lnTo>
                    <a:pt x="2049367" y="37719"/>
                  </a:lnTo>
                  <a:lnTo>
                    <a:pt x="2036127" y="18097"/>
                  </a:lnTo>
                  <a:lnTo>
                    <a:pt x="2016506" y="4857"/>
                  </a:lnTo>
                  <a:lnTo>
                    <a:pt x="1992502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035550" y="3256279"/>
              <a:ext cx="2054225" cy="370205"/>
            </a:xfrm>
            <a:custGeom>
              <a:avLst/>
              <a:gdLst/>
              <a:ahLst/>
              <a:cxnLst/>
              <a:rect l="l" t="t" r="r" b="b"/>
              <a:pathLst>
                <a:path w="2054225" h="370204">
                  <a:moveTo>
                    <a:pt x="61722" y="0"/>
                  </a:moveTo>
                  <a:lnTo>
                    <a:pt x="37719" y="4857"/>
                  </a:lnTo>
                  <a:lnTo>
                    <a:pt x="18097" y="18097"/>
                  </a:lnTo>
                  <a:lnTo>
                    <a:pt x="4857" y="37719"/>
                  </a:lnTo>
                  <a:lnTo>
                    <a:pt x="0" y="61722"/>
                  </a:lnTo>
                  <a:lnTo>
                    <a:pt x="0" y="308482"/>
                  </a:lnTo>
                  <a:lnTo>
                    <a:pt x="4857" y="332485"/>
                  </a:lnTo>
                  <a:lnTo>
                    <a:pt x="18097" y="352107"/>
                  </a:lnTo>
                  <a:lnTo>
                    <a:pt x="37719" y="365347"/>
                  </a:lnTo>
                  <a:lnTo>
                    <a:pt x="61722" y="370204"/>
                  </a:lnTo>
                  <a:lnTo>
                    <a:pt x="1992502" y="370204"/>
                  </a:lnTo>
                  <a:lnTo>
                    <a:pt x="2016505" y="365347"/>
                  </a:lnTo>
                  <a:lnTo>
                    <a:pt x="2036127" y="352107"/>
                  </a:lnTo>
                  <a:lnTo>
                    <a:pt x="2049367" y="332486"/>
                  </a:lnTo>
                  <a:lnTo>
                    <a:pt x="2054225" y="308482"/>
                  </a:lnTo>
                  <a:lnTo>
                    <a:pt x="2054225" y="61722"/>
                  </a:lnTo>
                  <a:lnTo>
                    <a:pt x="2049367" y="37719"/>
                  </a:lnTo>
                  <a:lnTo>
                    <a:pt x="2036127" y="18097"/>
                  </a:lnTo>
                  <a:lnTo>
                    <a:pt x="2016506" y="4857"/>
                  </a:lnTo>
                  <a:lnTo>
                    <a:pt x="1992502" y="0"/>
                  </a:lnTo>
                  <a:lnTo>
                    <a:pt x="61722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06918" y="1418964"/>
            <a:ext cx="2123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Единовременное</a:t>
            </a:r>
            <a:r>
              <a:rPr sz="1200" b="1" spc="-5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пособие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0488" y="2857936"/>
            <a:ext cx="5105272" cy="312001"/>
            <a:chOff x="516572" y="6055677"/>
            <a:chExt cx="4218940" cy="379730"/>
          </a:xfrm>
        </p:grpSpPr>
        <p:sp>
          <p:nvSpPr>
            <p:cNvPr id="20" name="object 20"/>
            <p:cNvSpPr/>
            <p:nvPr/>
          </p:nvSpPr>
          <p:spPr>
            <a:xfrm>
              <a:off x="521334" y="6060439"/>
              <a:ext cx="4209415" cy="370205"/>
            </a:xfrm>
            <a:custGeom>
              <a:avLst/>
              <a:gdLst/>
              <a:ahLst/>
              <a:cxnLst/>
              <a:rect l="l" t="t" r="r" b="b"/>
              <a:pathLst>
                <a:path w="4209415" h="370204">
                  <a:moveTo>
                    <a:pt x="4147692" y="0"/>
                  </a:moveTo>
                  <a:lnTo>
                    <a:pt x="61696" y="0"/>
                  </a:lnTo>
                  <a:lnTo>
                    <a:pt x="37681" y="4857"/>
                  </a:lnTo>
                  <a:lnTo>
                    <a:pt x="18070" y="18097"/>
                  </a:lnTo>
                  <a:lnTo>
                    <a:pt x="4848" y="37719"/>
                  </a:lnTo>
                  <a:lnTo>
                    <a:pt x="0" y="61722"/>
                  </a:lnTo>
                  <a:lnTo>
                    <a:pt x="0" y="308483"/>
                  </a:lnTo>
                  <a:lnTo>
                    <a:pt x="4848" y="332486"/>
                  </a:lnTo>
                  <a:lnTo>
                    <a:pt x="18070" y="352107"/>
                  </a:lnTo>
                  <a:lnTo>
                    <a:pt x="37681" y="365347"/>
                  </a:lnTo>
                  <a:lnTo>
                    <a:pt x="61696" y="370205"/>
                  </a:lnTo>
                  <a:lnTo>
                    <a:pt x="4147692" y="370205"/>
                  </a:lnTo>
                  <a:lnTo>
                    <a:pt x="4171695" y="365347"/>
                  </a:lnTo>
                  <a:lnTo>
                    <a:pt x="4191317" y="352107"/>
                  </a:lnTo>
                  <a:lnTo>
                    <a:pt x="4204557" y="332486"/>
                  </a:lnTo>
                  <a:lnTo>
                    <a:pt x="4209415" y="308483"/>
                  </a:lnTo>
                  <a:lnTo>
                    <a:pt x="4209415" y="61722"/>
                  </a:lnTo>
                  <a:lnTo>
                    <a:pt x="4204557" y="37719"/>
                  </a:lnTo>
                  <a:lnTo>
                    <a:pt x="4191317" y="18097"/>
                  </a:lnTo>
                  <a:lnTo>
                    <a:pt x="4171695" y="4857"/>
                  </a:lnTo>
                  <a:lnTo>
                    <a:pt x="4147692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21334" y="6060439"/>
              <a:ext cx="4209415" cy="370205"/>
            </a:xfrm>
            <a:custGeom>
              <a:avLst/>
              <a:gdLst/>
              <a:ahLst/>
              <a:cxnLst/>
              <a:rect l="l" t="t" r="r" b="b"/>
              <a:pathLst>
                <a:path w="4209415" h="370204">
                  <a:moveTo>
                    <a:pt x="61696" y="0"/>
                  </a:moveTo>
                  <a:lnTo>
                    <a:pt x="37681" y="4857"/>
                  </a:lnTo>
                  <a:lnTo>
                    <a:pt x="18070" y="18097"/>
                  </a:lnTo>
                  <a:lnTo>
                    <a:pt x="4848" y="37719"/>
                  </a:lnTo>
                  <a:lnTo>
                    <a:pt x="0" y="61722"/>
                  </a:lnTo>
                  <a:lnTo>
                    <a:pt x="0" y="308483"/>
                  </a:lnTo>
                  <a:lnTo>
                    <a:pt x="4848" y="332486"/>
                  </a:lnTo>
                  <a:lnTo>
                    <a:pt x="18070" y="352107"/>
                  </a:lnTo>
                  <a:lnTo>
                    <a:pt x="37681" y="365347"/>
                  </a:lnTo>
                  <a:lnTo>
                    <a:pt x="61696" y="370205"/>
                  </a:lnTo>
                  <a:lnTo>
                    <a:pt x="4147692" y="370205"/>
                  </a:lnTo>
                  <a:lnTo>
                    <a:pt x="4171695" y="365347"/>
                  </a:lnTo>
                  <a:lnTo>
                    <a:pt x="4191317" y="352107"/>
                  </a:lnTo>
                  <a:lnTo>
                    <a:pt x="4204557" y="332486"/>
                  </a:lnTo>
                  <a:lnTo>
                    <a:pt x="4209415" y="308483"/>
                  </a:lnTo>
                  <a:lnTo>
                    <a:pt x="4209415" y="61722"/>
                  </a:lnTo>
                  <a:lnTo>
                    <a:pt x="4204557" y="37719"/>
                  </a:lnTo>
                  <a:lnTo>
                    <a:pt x="4191317" y="18097"/>
                  </a:lnTo>
                  <a:lnTo>
                    <a:pt x="4171695" y="4857"/>
                  </a:lnTo>
                  <a:lnTo>
                    <a:pt x="4147692" y="0"/>
                  </a:lnTo>
                  <a:lnTo>
                    <a:pt x="61696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51079" y="2886135"/>
            <a:ext cx="31527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Ежемесячная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денежная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компенсация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342188" y="3269747"/>
            <a:ext cx="2179192" cy="164018"/>
            <a:chOff x="1119822" y="6699567"/>
            <a:chExt cx="1800860" cy="340995"/>
          </a:xfrm>
        </p:grpSpPr>
        <p:sp>
          <p:nvSpPr>
            <p:cNvPr id="24" name="object 24"/>
            <p:cNvSpPr/>
            <p:nvPr/>
          </p:nvSpPr>
          <p:spPr>
            <a:xfrm>
              <a:off x="1124585" y="6704329"/>
              <a:ext cx="1791335" cy="331470"/>
            </a:xfrm>
            <a:custGeom>
              <a:avLst/>
              <a:gdLst/>
              <a:ahLst/>
              <a:cxnLst/>
              <a:rect l="l" t="t" r="r" b="b"/>
              <a:pathLst>
                <a:path w="1791335" h="331470">
                  <a:moveTo>
                    <a:pt x="1736089" y="0"/>
                  </a:moveTo>
                  <a:lnTo>
                    <a:pt x="55245" y="0"/>
                  </a:lnTo>
                  <a:lnTo>
                    <a:pt x="33743" y="4345"/>
                  </a:lnTo>
                  <a:lnTo>
                    <a:pt x="16182" y="16192"/>
                  </a:lnTo>
                  <a:lnTo>
                    <a:pt x="4342" y="33754"/>
                  </a:lnTo>
                  <a:lnTo>
                    <a:pt x="0" y="55244"/>
                  </a:lnTo>
                  <a:lnTo>
                    <a:pt x="0" y="276225"/>
                  </a:lnTo>
                  <a:lnTo>
                    <a:pt x="4342" y="297715"/>
                  </a:lnTo>
                  <a:lnTo>
                    <a:pt x="16182" y="315277"/>
                  </a:lnTo>
                  <a:lnTo>
                    <a:pt x="33743" y="327124"/>
                  </a:lnTo>
                  <a:lnTo>
                    <a:pt x="55245" y="331469"/>
                  </a:lnTo>
                  <a:lnTo>
                    <a:pt x="1736089" y="331469"/>
                  </a:lnTo>
                  <a:lnTo>
                    <a:pt x="1757580" y="327124"/>
                  </a:lnTo>
                  <a:lnTo>
                    <a:pt x="1775142" y="315277"/>
                  </a:lnTo>
                  <a:lnTo>
                    <a:pt x="1786989" y="297715"/>
                  </a:lnTo>
                  <a:lnTo>
                    <a:pt x="1791335" y="276225"/>
                  </a:lnTo>
                  <a:lnTo>
                    <a:pt x="1791335" y="55244"/>
                  </a:lnTo>
                  <a:lnTo>
                    <a:pt x="1786989" y="33754"/>
                  </a:lnTo>
                  <a:lnTo>
                    <a:pt x="1775142" y="16192"/>
                  </a:lnTo>
                  <a:lnTo>
                    <a:pt x="1757580" y="4345"/>
                  </a:lnTo>
                  <a:lnTo>
                    <a:pt x="1736089" y="0"/>
                  </a:lnTo>
                  <a:close/>
                </a:path>
              </a:pathLst>
            </a:custGeom>
            <a:solidFill>
              <a:srgbClr val="DEEAF6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124585" y="6704329"/>
              <a:ext cx="1791335" cy="331470"/>
            </a:xfrm>
            <a:custGeom>
              <a:avLst/>
              <a:gdLst/>
              <a:ahLst/>
              <a:cxnLst/>
              <a:rect l="l" t="t" r="r" b="b"/>
              <a:pathLst>
                <a:path w="1791335" h="331470">
                  <a:moveTo>
                    <a:pt x="55245" y="0"/>
                  </a:moveTo>
                  <a:lnTo>
                    <a:pt x="33743" y="4345"/>
                  </a:lnTo>
                  <a:lnTo>
                    <a:pt x="16182" y="16192"/>
                  </a:lnTo>
                  <a:lnTo>
                    <a:pt x="4342" y="33754"/>
                  </a:lnTo>
                  <a:lnTo>
                    <a:pt x="0" y="55244"/>
                  </a:lnTo>
                  <a:lnTo>
                    <a:pt x="0" y="276225"/>
                  </a:lnTo>
                  <a:lnTo>
                    <a:pt x="4342" y="297715"/>
                  </a:lnTo>
                  <a:lnTo>
                    <a:pt x="16182" y="315277"/>
                  </a:lnTo>
                  <a:lnTo>
                    <a:pt x="33743" y="327124"/>
                  </a:lnTo>
                  <a:lnTo>
                    <a:pt x="55245" y="331469"/>
                  </a:lnTo>
                  <a:lnTo>
                    <a:pt x="1736089" y="331469"/>
                  </a:lnTo>
                  <a:lnTo>
                    <a:pt x="1757580" y="327124"/>
                  </a:lnTo>
                  <a:lnTo>
                    <a:pt x="1775142" y="315277"/>
                  </a:lnTo>
                  <a:lnTo>
                    <a:pt x="1786989" y="297715"/>
                  </a:lnTo>
                  <a:lnTo>
                    <a:pt x="1791335" y="276225"/>
                  </a:lnTo>
                  <a:lnTo>
                    <a:pt x="1791335" y="55244"/>
                  </a:lnTo>
                  <a:lnTo>
                    <a:pt x="1786989" y="33754"/>
                  </a:lnTo>
                  <a:lnTo>
                    <a:pt x="1775142" y="16192"/>
                  </a:lnTo>
                  <a:lnTo>
                    <a:pt x="1757580" y="4345"/>
                  </a:lnTo>
                  <a:lnTo>
                    <a:pt x="1736089" y="0"/>
                  </a:lnTo>
                  <a:lnTo>
                    <a:pt x="55245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592440" y="3245719"/>
            <a:ext cx="170662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одному </a:t>
            </a:r>
            <a:r>
              <a:rPr sz="1200" b="1" spc="-5" dirty="0">
                <a:latin typeface="Times New Roman"/>
                <a:cs typeface="Times New Roman"/>
              </a:rPr>
              <a:t>члену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семьи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865123" y="3306209"/>
            <a:ext cx="1814200" cy="151190"/>
            <a:chOff x="3210242" y="6699567"/>
            <a:chExt cx="1499235" cy="314325"/>
          </a:xfrm>
        </p:grpSpPr>
        <p:sp>
          <p:nvSpPr>
            <p:cNvPr id="28" name="object 28"/>
            <p:cNvSpPr/>
            <p:nvPr/>
          </p:nvSpPr>
          <p:spPr>
            <a:xfrm>
              <a:off x="3215004" y="6704329"/>
              <a:ext cx="1489710" cy="304800"/>
            </a:xfrm>
            <a:custGeom>
              <a:avLst/>
              <a:gdLst/>
              <a:ahLst/>
              <a:cxnLst/>
              <a:rect l="l" t="t" r="r" b="b"/>
              <a:pathLst>
                <a:path w="1489710" h="304800">
                  <a:moveTo>
                    <a:pt x="1438909" y="0"/>
                  </a:moveTo>
                  <a:lnTo>
                    <a:pt x="50799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799" y="304800"/>
                  </a:lnTo>
                  <a:lnTo>
                    <a:pt x="1438909" y="304800"/>
                  </a:lnTo>
                  <a:lnTo>
                    <a:pt x="1458688" y="300809"/>
                  </a:lnTo>
                  <a:lnTo>
                    <a:pt x="1474835" y="289925"/>
                  </a:lnTo>
                  <a:lnTo>
                    <a:pt x="1485719" y="273778"/>
                  </a:lnTo>
                  <a:lnTo>
                    <a:pt x="1489709" y="254000"/>
                  </a:lnTo>
                  <a:lnTo>
                    <a:pt x="1489709" y="50800"/>
                  </a:lnTo>
                  <a:lnTo>
                    <a:pt x="1485719" y="31021"/>
                  </a:lnTo>
                  <a:lnTo>
                    <a:pt x="1474835" y="14874"/>
                  </a:lnTo>
                  <a:lnTo>
                    <a:pt x="1458688" y="3990"/>
                  </a:lnTo>
                  <a:lnTo>
                    <a:pt x="1438909" y="0"/>
                  </a:lnTo>
                  <a:close/>
                </a:path>
              </a:pathLst>
            </a:custGeom>
            <a:solidFill>
              <a:srgbClr val="A8D08D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215004" y="6704329"/>
              <a:ext cx="1489710" cy="304800"/>
            </a:xfrm>
            <a:custGeom>
              <a:avLst/>
              <a:gdLst/>
              <a:ahLst/>
              <a:cxnLst/>
              <a:rect l="l" t="t" r="r" b="b"/>
              <a:pathLst>
                <a:path w="1489710" h="304800">
                  <a:moveTo>
                    <a:pt x="50799" y="0"/>
                  </a:move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799" y="304800"/>
                  </a:lnTo>
                  <a:lnTo>
                    <a:pt x="1438909" y="304800"/>
                  </a:lnTo>
                  <a:lnTo>
                    <a:pt x="1458688" y="300809"/>
                  </a:lnTo>
                  <a:lnTo>
                    <a:pt x="1474835" y="289925"/>
                  </a:lnTo>
                  <a:lnTo>
                    <a:pt x="1485719" y="273778"/>
                  </a:lnTo>
                  <a:lnTo>
                    <a:pt x="1489709" y="254000"/>
                  </a:lnTo>
                  <a:lnTo>
                    <a:pt x="1489709" y="50800"/>
                  </a:lnTo>
                  <a:lnTo>
                    <a:pt x="1485719" y="31021"/>
                  </a:lnTo>
                  <a:lnTo>
                    <a:pt x="1474835" y="14874"/>
                  </a:lnTo>
                  <a:lnTo>
                    <a:pt x="1458688" y="3990"/>
                  </a:lnTo>
                  <a:lnTo>
                    <a:pt x="1438909" y="0"/>
                  </a:lnTo>
                  <a:lnTo>
                    <a:pt x="50799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910786" y="3272038"/>
            <a:ext cx="17734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68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10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389,63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руб.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336424" y="3517429"/>
            <a:ext cx="2179192" cy="164018"/>
            <a:chOff x="1119822" y="7197407"/>
            <a:chExt cx="1800860" cy="340995"/>
          </a:xfrm>
        </p:grpSpPr>
        <p:sp>
          <p:nvSpPr>
            <p:cNvPr id="32" name="object 32"/>
            <p:cNvSpPr/>
            <p:nvPr/>
          </p:nvSpPr>
          <p:spPr>
            <a:xfrm>
              <a:off x="1124585" y="7202169"/>
              <a:ext cx="1791335" cy="331470"/>
            </a:xfrm>
            <a:custGeom>
              <a:avLst/>
              <a:gdLst/>
              <a:ahLst/>
              <a:cxnLst/>
              <a:rect l="l" t="t" r="r" b="b"/>
              <a:pathLst>
                <a:path w="1791335" h="331470">
                  <a:moveTo>
                    <a:pt x="1736089" y="0"/>
                  </a:moveTo>
                  <a:lnTo>
                    <a:pt x="55245" y="0"/>
                  </a:lnTo>
                  <a:lnTo>
                    <a:pt x="33743" y="4345"/>
                  </a:lnTo>
                  <a:lnTo>
                    <a:pt x="16182" y="16192"/>
                  </a:lnTo>
                  <a:lnTo>
                    <a:pt x="4342" y="33754"/>
                  </a:lnTo>
                  <a:lnTo>
                    <a:pt x="0" y="55245"/>
                  </a:lnTo>
                  <a:lnTo>
                    <a:pt x="0" y="276225"/>
                  </a:lnTo>
                  <a:lnTo>
                    <a:pt x="4342" y="297715"/>
                  </a:lnTo>
                  <a:lnTo>
                    <a:pt x="16182" y="315277"/>
                  </a:lnTo>
                  <a:lnTo>
                    <a:pt x="33743" y="327124"/>
                  </a:lnTo>
                  <a:lnTo>
                    <a:pt x="55245" y="331470"/>
                  </a:lnTo>
                  <a:lnTo>
                    <a:pt x="1736089" y="331470"/>
                  </a:lnTo>
                  <a:lnTo>
                    <a:pt x="1757580" y="327124"/>
                  </a:lnTo>
                  <a:lnTo>
                    <a:pt x="1775142" y="315277"/>
                  </a:lnTo>
                  <a:lnTo>
                    <a:pt x="1786989" y="297715"/>
                  </a:lnTo>
                  <a:lnTo>
                    <a:pt x="1791335" y="276225"/>
                  </a:lnTo>
                  <a:lnTo>
                    <a:pt x="1791335" y="55245"/>
                  </a:lnTo>
                  <a:lnTo>
                    <a:pt x="1786989" y="33754"/>
                  </a:lnTo>
                  <a:lnTo>
                    <a:pt x="1775142" y="16192"/>
                  </a:lnTo>
                  <a:lnTo>
                    <a:pt x="1757580" y="4345"/>
                  </a:lnTo>
                  <a:lnTo>
                    <a:pt x="1736089" y="0"/>
                  </a:lnTo>
                  <a:close/>
                </a:path>
              </a:pathLst>
            </a:custGeom>
            <a:solidFill>
              <a:srgbClr val="DEEAF6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124585" y="7202169"/>
              <a:ext cx="1791335" cy="331470"/>
            </a:xfrm>
            <a:custGeom>
              <a:avLst/>
              <a:gdLst/>
              <a:ahLst/>
              <a:cxnLst/>
              <a:rect l="l" t="t" r="r" b="b"/>
              <a:pathLst>
                <a:path w="1791335" h="331470">
                  <a:moveTo>
                    <a:pt x="55245" y="0"/>
                  </a:moveTo>
                  <a:lnTo>
                    <a:pt x="33743" y="4345"/>
                  </a:lnTo>
                  <a:lnTo>
                    <a:pt x="16182" y="16192"/>
                  </a:lnTo>
                  <a:lnTo>
                    <a:pt x="4342" y="33754"/>
                  </a:lnTo>
                  <a:lnTo>
                    <a:pt x="0" y="55245"/>
                  </a:lnTo>
                  <a:lnTo>
                    <a:pt x="0" y="276225"/>
                  </a:lnTo>
                  <a:lnTo>
                    <a:pt x="4342" y="297715"/>
                  </a:lnTo>
                  <a:lnTo>
                    <a:pt x="16182" y="315277"/>
                  </a:lnTo>
                  <a:lnTo>
                    <a:pt x="33743" y="327124"/>
                  </a:lnTo>
                  <a:lnTo>
                    <a:pt x="55245" y="331470"/>
                  </a:lnTo>
                  <a:lnTo>
                    <a:pt x="1736089" y="331470"/>
                  </a:lnTo>
                  <a:lnTo>
                    <a:pt x="1757580" y="327124"/>
                  </a:lnTo>
                  <a:lnTo>
                    <a:pt x="1775142" y="315277"/>
                  </a:lnTo>
                  <a:lnTo>
                    <a:pt x="1786989" y="297715"/>
                  </a:lnTo>
                  <a:lnTo>
                    <a:pt x="1791335" y="276225"/>
                  </a:lnTo>
                  <a:lnTo>
                    <a:pt x="1791335" y="55245"/>
                  </a:lnTo>
                  <a:lnTo>
                    <a:pt x="1786989" y="33754"/>
                  </a:lnTo>
                  <a:lnTo>
                    <a:pt x="1775142" y="16192"/>
                  </a:lnTo>
                  <a:lnTo>
                    <a:pt x="1757580" y="4345"/>
                  </a:lnTo>
                  <a:lnTo>
                    <a:pt x="1736089" y="0"/>
                  </a:lnTo>
                  <a:lnTo>
                    <a:pt x="55245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623176" y="3485179"/>
            <a:ext cx="164207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двум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членам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семьи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865123" y="3523843"/>
            <a:ext cx="1814200" cy="151190"/>
            <a:chOff x="3210242" y="7197407"/>
            <a:chExt cx="1499235" cy="314325"/>
          </a:xfrm>
        </p:grpSpPr>
        <p:sp>
          <p:nvSpPr>
            <p:cNvPr id="36" name="object 36"/>
            <p:cNvSpPr/>
            <p:nvPr/>
          </p:nvSpPr>
          <p:spPr>
            <a:xfrm>
              <a:off x="3215004" y="7202169"/>
              <a:ext cx="1489710" cy="304800"/>
            </a:xfrm>
            <a:custGeom>
              <a:avLst/>
              <a:gdLst/>
              <a:ahLst/>
              <a:cxnLst/>
              <a:rect l="l" t="t" r="r" b="b"/>
              <a:pathLst>
                <a:path w="1489710" h="304800">
                  <a:moveTo>
                    <a:pt x="1438909" y="0"/>
                  </a:moveTo>
                  <a:lnTo>
                    <a:pt x="50799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799" y="304800"/>
                  </a:lnTo>
                  <a:lnTo>
                    <a:pt x="1438909" y="304800"/>
                  </a:lnTo>
                  <a:lnTo>
                    <a:pt x="1458688" y="300809"/>
                  </a:lnTo>
                  <a:lnTo>
                    <a:pt x="1474835" y="289925"/>
                  </a:lnTo>
                  <a:lnTo>
                    <a:pt x="1485719" y="273778"/>
                  </a:lnTo>
                  <a:lnTo>
                    <a:pt x="1489709" y="254000"/>
                  </a:lnTo>
                  <a:lnTo>
                    <a:pt x="1489709" y="50800"/>
                  </a:lnTo>
                  <a:lnTo>
                    <a:pt x="1485719" y="31021"/>
                  </a:lnTo>
                  <a:lnTo>
                    <a:pt x="1474835" y="14874"/>
                  </a:lnTo>
                  <a:lnTo>
                    <a:pt x="1458688" y="3990"/>
                  </a:lnTo>
                  <a:lnTo>
                    <a:pt x="1438909" y="0"/>
                  </a:lnTo>
                  <a:close/>
                </a:path>
              </a:pathLst>
            </a:custGeom>
            <a:solidFill>
              <a:srgbClr val="A8D08D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3215004" y="7202169"/>
              <a:ext cx="1489710" cy="304800"/>
            </a:xfrm>
            <a:custGeom>
              <a:avLst/>
              <a:gdLst/>
              <a:ahLst/>
              <a:cxnLst/>
              <a:rect l="l" t="t" r="r" b="b"/>
              <a:pathLst>
                <a:path w="1489710" h="304800">
                  <a:moveTo>
                    <a:pt x="50799" y="0"/>
                  </a:move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799" y="304800"/>
                  </a:lnTo>
                  <a:lnTo>
                    <a:pt x="1438909" y="304800"/>
                  </a:lnTo>
                  <a:lnTo>
                    <a:pt x="1458688" y="300809"/>
                  </a:lnTo>
                  <a:lnTo>
                    <a:pt x="1474835" y="289925"/>
                  </a:lnTo>
                  <a:lnTo>
                    <a:pt x="1485719" y="273778"/>
                  </a:lnTo>
                  <a:lnTo>
                    <a:pt x="1489709" y="254000"/>
                  </a:lnTo>
                  <a:lnTo>
                    <a:pt x="1489709" y="50800"/>
                  </a:lnTo>
                  <a:lnTo>
                    <a:pt x="1485719" y="31021"/>
                  </a:lnTo>
                  <a:lnTo>
                    <a:pt x="1474835" y="14874"/>
                  </a:lnTo>
                  <a:lnTo>
                    <a:pt x="1458688" y="3990"/>
                  </a:lnTo>
                  <a:lnTo>
                    <a:pt x="1438909" y="0"/>
                  </a:lnTo>
                  <a:lnTo>
                    <a:pt x="50799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905188" y="3483957"/>
            <a:ext cx="17734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по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6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926,42</a:t>
            </a:r>
            <a:r>
              <a:rPr sz="1200" b="1" spc="-5" dirty="0">
                <a:latin typeface="Times New Roman"/>
                <a:cs typeface="Times New Roman"/>
              </a:rPr>
              <a:t> руб.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355080" y="3774581"/>
            <a:ext cx="2179192" cy="164018"/>
            <a:chOff x="1119822" y="7702867"/>
            <a:chExt cx="1800860" cy="340995"/>
          </a:xfrm>
        </p:grpSpPr>
        <p:sp>
          <p:nvSpPr>
            <p:cNvPr id="40" name="object 40"/>
            <p:cNvSpPr/>
            <p:nvPr/>
          </p:nvSpPr>
          <p:spPr>
            <a:xfrm>
              <a:off x="1124585" y="7707629"/>
              <a:ext cx="1791335" cy="331470"/>
            </a:xfrm>
            <a:custGeom>
              <a:avLst/>
              <a:gdLst/>
              <a:ahLst/>
              <a:cxnLst/>
              <a:rect l="l" t="t" r="r" b="b"/>
              <a:pathLst>
                <a:path w="1791335" h="331470">
                  <a:moveTo>
                    <a:pt x="1736089" y="0"/>
                  </a:moveTo>
                  <a:lnTo>
                    <a:pt x="55245" y="0"/>
                  </a:lnTo>
                  <a:lnTo>
                    <a:pt x="33743" y="4345"/>
                  </a:lnTo>
                  <a:lnTo>
                    <a:pt x="16182" y="16192"/>
                  </a:lnTo>
                  <a:lnTo>
                    <a:pt x="4342" y="33754"/>
                  </a:lnTo>
                  <a:lnTo>
                    <a:pt x="0" y="55244"/>
                  </a:lnTo>
                  <a:lnTo>
                    <a:pt x="0" y="276224"/>
                  </a:lnTo>
                  <a:lnTo>
                    <a:pt x="4342" y="297715"/>
                  </a:lnTo>
                  <a:lnTo>
                    <a:pt x="16182" y="315277"/>
                  </a:lnTo>
                  <a:lnTo>
                    <a:pt x="33743" y="327124"/>
                  </a:lnTo>
                  <a:lnTo>
                    <a:pt x="55245" y="331469"/>
                  </a:lnTo>
                  <a:lnTo>
                    <a:pt x="1736089" y="331469"/>
                  </a:lnTo>
                  <a:lnTo>
                    <a:pt x="1757580" y="327124"/>
                  </a:lnTo>
                  <a:lnTo>
                    <a:pt x="1775142" y="315277"/>
                  </a:lnTo>
                  <a:lnTo>
                    <a:pt x="1786989" y="297715"/>
                  </a:lnTo>
                  <a:lnTo>
                    <a:pt x="1791335" y="276224"/>
                  </a:lnTo>
                  <a:lnTo>
                    <a:pt x="1791335" y="55244"/>
                  </a:lnTo>
                  <a:lnTo>
                    <a:pt x="1786989" y="33754"/>
                  </a:lnTo>
                  <a:lnTo>
                    <a:pt x="1775142" y="16192"/>
                  </a:lnTo>
                  <a:lnTo>
                    <a:pt x="1757580" y="4345"/>
                  </a:lnTo>
                  <a:lnTo>
                    <a:pt x="1736089" y="0"/>
                  </a:lnTo>
                  <a:close/>
                </a:path>
              </a:pathLst>
            </a:custGeom>
            <a:solidFill>
              <a:srgbClr val="DEEAF6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124585" y="7707629"/>
              <a:ext cx="1791335" cy="331470"/>
            </a:xfrm>
            <a:custGeom>
              <a:avLst/>
              <a:gdLst/>
              <a:ahLst/>
              <a:cxnLst/>
              <a:rect l="l" t="t" r="r" b="b"/>
              <a:pathLst>
                <a:path w="1791335" h="331470">
                  <a:moveTo>
                    <a:pt x="55245" y="0"/>
                  </a:moveTo>
                  <a:lnTo>
                    <a:pt x="33743" y="4345"/>
                  </a:lnTo>
                  <a:lnTo>
                    <a:pt x="16182" y="16192"/>
                  </a:lnTo>
                  <a:lnTo>
                    <a:pt x="4342" y="33754"/>
                  </a:lnTo>
                  <a:lnTo>
                    <a:pt x="0" y="55244"/>
                  </a:lnTo>
                  <a:lnTo>
                    <a:pt x="0" y="276224"/>
                  </a:lnTo>
                  <a:lnTo>
                    <a:pt x="4342" y="297715"/>
                  </a:lnTo>
                  <a:lnTo>
                    <a:pt x="16182" y="315277"/>
                  </a:lnTo>
                  <a:lnTo>
                    <a:pt x="33743" y="327124"/>
                  </a:lnTo>
                  <a:lnTo>
                    <a:pt x="55245" y="331469"/>
                  </a:lnTo>
                  <a:lnTo>
                    <a:pt x="1736089" y="331469"/>
                  </a:lnTo>
                  <a:lnTo>
                    <a:pt x="1757580" y="327124"/>
                  </a:lnTo>
                  <a:lnTo>
                    <a:pt x="1775142" y="315277"/>
                  </a:lnTo>
                  <a:lnTo>
                    <a:pt x="1786989" y="297715"/>
                  </a:lnTo>
                  <a:lnTo>
                    <a:pt x="1791335" y="276224"/>
                  </a:lnTo>
                  <a:lnTo>
                    <a:pt x="1791335" y="55244"/>
                  </a:lnTo>
                  <a:lnTo>
                    <a:pt x="1786989" y="33754"/>
                  </a:lnTo>
                  <a:lnTo>
                    <a:pt x="1775142" y="16192"/>
                  </a:lnTo>
                  <a:lnTo>
                    <a:pt x="1757580" y="4345"/>
                  </a:lnTo>
                  <a:lnTo>
                    <a:pt x="1736089" y="0"/>
                  </a:lnTo>
                  <a:lnTo>
                    <a:pt x="55245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629322" y="3728426"/>
            <a:ext cx="162978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трем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членам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семьи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863606" y="3780995"/>
            <a:ext cx="1814200" cy="151190"/>
            <a:chOff x="3210242" y="7702867"/>
            <a:chExt cx="1499235" cy="314325"/>
          </a:xfrm>
        </p:grpSpPr>
        <p:sp>
          <p:nvSpPr>
            <p:cNvPr id="44" name="object 44"/>
            <p:cNvSpPr/>
            <p:nvPr/>
          </p:nvSpPr>
          <p:spPr>
            <a:xfrm>
              <a:off x="3215004" y="7707629"/>
              <a:ext cx="1489710" cy="304800"/>
            </a:xfrm>
            <a:custGeom>
              <a:avLst/>
              <a:gdLst/>
              <a:ahLst/>
              <a:cxnLst/>
              <a:rect l="l" t="t" r="r" b="b"/>
              <a:pathLst>
                <a:path w="1489710" h="304800">
                  <a:moveTo>
                    <a:pt x="1438909" y="0"/>
                  </a:moveTo>
                  <a:lnTo>
                    <a:pt x="50799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799"/>
                  </a:lnTo>
                  <a:lnTo>
                    <a:pt x="0" y="253999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799" y="304799"/>
                  </a:lnTo>
                  <a:lnTo>
                    <a:pt x="1438909" y="304799"/>
                  </a:lnTo>
                  <a:lnTo>
                    <a:pt x="1458688" y="300809"/>
                  </a:lnTo>
                  <a:lnTo>
                    <a:pt x="1474835" y="289925"/>
                  </a:lnTo>
                  <a:lnTo>
                    <a:pt x="1485719" y="273778"/>
                  </a:lnTo>
                  <a:lnTo>
                    <a:pt x="1489709" y="253999"/>
                  </a:lnTo>
                  <a:lnTo>
                    <a:pt x="1489709" y="50799"/>
                  </a:lnTo>
                  <a:lnTo>
                    <a:pt x="1485719" y="31021"/>
                  </a:lnTo>
                  <a:lnTo>
                    <a:pt x="1474835" y="14874"/>
                  </a:lnTo>
                  <a:lnTo>
                    <a:pt x="1458688" y="3990"/>
                  </a:lnTo>
                  <a:lnTo>
                    <a:pt x="1438909" y="0"/>
                  </a:lnTo>
                  <a:close/>
                </a:path>
              </a:pathLst>
            </a:custGeom>
            <a:solidFill>
              <a:srgbClr val="A8D08D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3215004" y="7707629"/>
              <a:ext cx="1489710" cy="304800"/>
            </a:xfrm>
            <a:custGeom>
              <a:avLst/>
              <a:gdLst/>
              <a:ahLst/>
              <a:cxnLst/>
              <a:rect l="l" t="t" r="r" b="b"/>
              <a:pathLst>
                <a:path w="1489710" h="304800">
                  <a:moveTo>
                    <a:pt x="50799" y="0"/>
                  </a:move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799"/>
                  </a:lnTo>
                  <a:lnTo>
                    <a:pt x="0" y="253999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799" y="304799"/>
                  </a:lnTo>
                  <a:lnTo>
                    <a:pt x="1438909" y="304799"/>
                  </a:lnTo>
                  <a:lnTo>
                    <a:pt x="1458688" y="300809"/>
                  </a:lnTo>
                  <a:lnTo>
                    <a:pt x="1474835" y="289925"/>
                  </a:lnTo>
                  <a:lnTo>
                    <a:pt x="1485719" y="273778"/>
                  </a:lnTo>
                  <a:lnTo>
                    <a:pt x="1489709" y="253999"/>
                  </a:lnTo>
                  <a:lnTo>
                    <a:pt x="1489709" y="50799"/>
                  </a:lnTo>
                  <a:lnTo>
                    <a:pt x="1485719" y="31021"/>
                  </a:lnTo>
                  <a:lnTo>
                    <a:pt x="1474835" y="14874"/>
                  </a:lnTo>
                  <a:lnTo>
                    <a:pt x="1458688" y="3990"/>
                  </a:lnTo>
                  <a:lnTo>
                    <a:pt x="1438909" y="0"/>
                  </a:lnTo>
                  <a:lnTo>
                    <a:pt x="50799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926521" y="3755215"/>
            <a:ext cx="17734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по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5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194,82</a:t>
            </a:r>
            <a:r>
              <a:rPr sz="1200" b="1" spc="-5" dirty="0">
                <a:latin typeface="Times New Roman"/>
                <a:cs typeface="Times New Roman"/>
              </a:rPr>
              <a:t> руб.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342187" y="4023224"/>
            <a:ext cx="2179192" cy="164018"/>
            <a:chOff x="1119822" y="8238172"/>
            <a:chExt cx="1800860" cy="340995"/>
          </a:xfrm>
        </p:grpSpPr>
        <p:sp>
          <p:nvSpPr>
            <p:cNvPr id="48" name="object 48"/>
            <p:cNvSpPr/>
            <p:nvPr/>
          </p:nvSpPr>
          <p:spPr>
            <a:xfrm>
              <a:off x="1124585" y="8242934"/>
              <a:ext cx="1791335" cy="331470"/>
            </a:xfrm>
            <a:custGeom>
              <a:avLst/>
              <a:gdLst/>
              <a:ahLst/>
              <a:cxnLst/>
              <a:rect l="l" t="t" r="r" b="b"/>
              <a:pathLst>
                <a:path w="1791335" h="331470">
                  <a:moveTo>
                    <a:pt x="1736089" y="0"/>
                  </a:moveTo>
                  <a:lnTo>
                    <a:pt x="55245" y="0"/>
                  </a:lnTo>
                  <a:lnTo>
                    <a:pt x="33743" y="4345"/>
                  </a:lnTo>
                  <a:lnTo>
                    <a:pt x="16182" y="16192"/>
                  </a:lnTo>
                  <a:lnTo>
                    <a:pt x="4342" y="33754"/>
                  </a:lnTo>
                  <a:lnTo>
                    <a:pt x="0" y="55244"/>
                  </a:lnTo>
                  <a:lnTo>
                    <a:pt x="0" y="276225"/>
                  </a:lnTo>
                  <a:lnTo>
                    <a:pt x="4342" y="297715"/>
                  </a:lnTo>
                  <a:lnTo>
                    <a:pt x="16182" y="315277"/>
                  </a:lnTo>
                  <a:lnTo>
                    <a:pt x="33743" y="327124"/>
                  </a:lnTo>
                  <a:lnTo>
                    <a:pt x="55245" y="331469"/>
                  </a:lnTo>
                  <a:lnTo>
                    <a:pt x="1736089" y="331469"/>
                  </a:lnTo>
                  <a:lnTo>
                    <a:pt x="1757580" y="327124"/>
                  </a:lnTo>
                  <a:lnTo>
                    <a:pt x="1775142" y="315277"/>
                  </a:lnTo>
                  <a:lnTo>
                    <a:pt x="1786989" y="297715"/>
                  </a:lnTo>
                  <a:lnTo>
                    <a:pt x="1791335" y="276225"/>
                  </a:lnTo>
                  <a:lnTo>
                    <a:pt x="1791335" y="55244"/>
                  </a:lnTo>
                  <a:lnTo>
                    <a:pt x="1786989" y="33754"/>
                  </a:lnTo>
                  <a:lnTo>
                    <a:pt x="1775142" y="16192"/>
                  </a:lnTo>
                  <a:lnTo>
                    <a:pt x="1757580" y="4345"/>
                  </a:lnTo>
                  <a:lnTo>
                    <a:pt x="1736089" y="0"/>
                  </a:lnTo>
                  <a:close/>
                </a:path>
              </a:pathLst>
            </a:custGeom>
            <a:solidFill>
              <a:srgbClr val="DEEAF6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1124585" y="8242934"/>
              <a:ext cx="1791335" cy="331470"/>
            </a:xfrm>
            <a:custGeom>
              <a:avLst/>
              <a:gdLst/>
              <a:ahLst/>
              <a:cxnLst/>
              <a:rect l="l" t="t" r="r" b="b"/>
              <a:pathLst>
                <a:path w="1791335" h="331470">
                  <a:moveTo>
                    <a:pt x="55245" y="0"/>
                  </a:moveTo>
                  <a:lnTo>
                    <a:pt x="33743" y="4345"/>
                  </a:lnTo>
                  <a:lnTo>
                    <a:pt x="16182" y="16192"/>
                  </a:lnTo>
                  <a:lnTo>
                    <a:pt x="4342" y="33754"/>
                  </a:lnTo>
                  <a:lnTo>
                    <a:pt x="0" y="55244"/>
                  </a:lnTo>
                  <a:lnTo>
                    <a:pt x="0" y="276225"/>
                  </a:lnTo>
                  <a:lnTo>
                    <a:pt x="4342" y="297715"/>
                  </a:lnTo>
                  <a:lnTo>
                    <a:pt x="16182" y="315277"/>
                  </a:lnTo>
                  <a:lnTo>
                    <a:pt x="33743" y="327124"/>
                  </a:lnTo>
                  <a:lnTo>
                    <a:pt x="55245" y="331469"/>
                  </a:lnTo>
                  <a:lnTo>
                    <a:pt x="1736089" y="331469"/>
                  </a:lnTo>
                  <a:lnTo>
                    <a:pt x="1757580" y="327124"/>
                  </a:lnTo>
                  <a:lnTo>
                    <a:pt x="1775142" y="315277"/>
                  </a:lnTo>
                  <a:lnTo>
                    <a:pt x="1786989" y="297715"/>
                  </a:lnTo>
                  <a:lnTo>
                    <a:pt x="1791335" y="276225"/>
                  </a:lnTo>
                  <a:lnTo>
                    <a:pt x="1791335" y="55244"/>
                  </a:lnTo>
                  <a:lnTo>
                    <a:pt x="1786989" y="33754"/>
                  </a:lnTo>
                  <a:lnTo>
                    <a:pt x="1775142" y="16192"/>
                  </a:lnTo>
                  <a:lnTo>
                    <a:pt x="1757580" y="4345"/>
                  </a:lnTo>
                  <a:lnTo>
                    <a:pt x="1736089" y="0"/>
                  </a:lnTo>
                  <a:lnTo>
                    <a:pt x="55245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494160" y="3986212"/>
            <a:ext cx="190487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Times New Roman"/>
                <a:cs typeface="Times New Roman"/>
              </a:rPr>
              <a:t>ч</a:t>
            </a:r>
            <a:r>
              <a:rPr sz="1200" b="1" spc="-15" dirty="0">
                <a:latin typeface="Times New Roman"/>
                <a:cs typeface="Times New Roman"/>
              </a:rPr>
              <a:t>е</a:t>
            </a:r>
            <a:r>
              <a:rPr sz="1200" b="1" spc="-10" dirty="0">
                <a:latin typeface="Times New Roman"/>
                <a:cs typeface="Times New Roman"/>
              </a:rPr>
              <a:t>т</a:t>
            </a:r>
            <a:r>
              <a:rPr sz="1200" b="1" spc="-20" dirty="0">
                <a:latin typeface="Times New Roman"/>
                <a:cs typeface="Times New Roman"/>
              </a:rPr>
              <a:t>ы</a:t>
            </a:r>
            <a:r>
              <a:rPr sz="1200" b="1" spc="-50" dirty="0">
                <a:latin typeface="Times New Roman"/>
                <a:cs typeface="Times New Roman"/>
              </a:rPr>
              <a:t>р</a:t>
            </a:r>
            <a:r>
              <a:rPr sz="1200" b="1" spc="-15" dirty="0">
                <a:latin typeface="Times New Roman"/>
                <a:cs typeface="Times New Roman"/>
              </a:rPr>
              <a:t>е</a:t>
            </a:r>
            <a:r>
              <a:rPr sz="1200" b="1" dirty="0">
                <a:latin typeface="Times New Roman"/>
                <a:cs typeface="Times New Roman"/>
              </a:rPr>
              <a:t>м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20" dirty="0">
                <a:latin typeface="Times New Roman"/>
                <a:cs typeface="Times New Roman"/>
              </a:rPr>
              <a:t>ч</a:t>
            </a:r>
            <a:r>
              <a:rPr sz="1200" b="1" spc="-15" dirty="0">
                <a:latin typeface="Times New Roman"/>
                <a:cs typeface="Times New Roman"/>
              </a:rPr>
              <a:t>л</a:t>
            </a:r>
            <a:r>
              <a:rPr sz="1200" b="1" spc="-35" dirty="0">
                <a:latin typeface="Times New Roman"/>
                <a:cs typeface="Times New Roman"/>
              </a:rPr>
              <a:t>е</a:t>
            </a:r>
            <a:r>
              <a:rPr sz="1200" b="1" spc="-15" dirty="0">
                <a:latin typeface="Times New Roman"/>
                <a:cs typeface="Times New Roman"/>
              </a:rPr>
              <a:t>н</a:t>
            </a:r>
            <a:r>
              <a:rPr sz="1200" b="1" spc="-25" dirty="0">
                <a:latin typeface="Times New Roman"/>
                <a:cs typeface="Times New Roman"/>
              </a:rPr>
              <a:t>а</a:t>
            </a:r>
            <a:r>
              <a:rPr sz="1200" b="1" dirty="0">
                <a:latin typeface="Times New Roman"/>
                <a:cs typeface="Times New Roman"/>
              </a:rPr>
              <a:t>м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35" dirty="0">
                <a:latin typeface="Times New Roman"/>
                <a:cs typeface="Times New Roman"/>
              </a:rPr>
              <a:t>с</a:t>
            </a:r>
            <a:r>
              <a:rPr sz="1200" b="1" spc="-15" dirty="0">
                <a:latin typeface="Times New Roman"/>
                <a:cs typeface="Times New Roman"/>
              </a:rPr>
              <a:t>е</a:t>
            </a:r>
            <a:r>
              <a:rPr sz="1200" b="1" spc="-20" dirty="0">
                <a:latin typeface="Times New Roman"/>
                <a:cs typeface="Times New Roman"/>
              </a:rPr>
              <a:t>м</a:t>
            </a:r>
            <a:r>
              <a:rPr sz="1200" b="1" spc="-15" dirty="0">
                <a:latin typeface="Times New Roman"/>
                <a:cs typeface="Times New Roman"/>
              </a:rPr>
              <a:t>ь</a:t>
            </a:r>
            <a:r>
              <a:rPr sz="1200" b="1" dirty="0">
                <a:latin typeface="Times New Roman"/>
                <a:cs typeface="Times New Roman"/>
              </a:rPr>
              <a:t>и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843936" y="4039008"/>
            <a:ext cx="1802674" cy="146628"/>
            <a:chOff x="3215004" y="8242934"/>
            <a:chExt cx="1489710" cy="304842"/>
          </a:xfrm>
        </p:grpSpPr>
        <p:sp>
          <p:nvSpPr>
            <p:cNvPr id="52" name="object 52"/>
            <p:cNvSpPr/>
            <p:nvPr/>
          </p:nvSpPr>
          <p:spPr>
            <a:xfrm>
              <a:off x="3215004" y="8242976"/>
              <a:ext cx="1489710" cy="304800"/>
            </a:xfrm>
            <a:custGeom>
              <a:avLst/>
              <a:gdLst/>
              <a:ahLst/>
              <a:cxnLst/>
              <a:rect l="l" t="t" r="r" b="b"/>
              <a:pathLst>
                <a:path w="1489710" h="304800">
                  <a:moveTo>
                    <a:pt x="1438909" y="0"/>
                  </a:moveTo>
                  <a:lnTo>
                    <a:pt x="50799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799" y="304800"/>
                  </a:lnTo>
                  <a:lnTo>
                    <a:pt x="1438909" y="304800"/>
                  </a:lnTo>
                  <a:lnTo>
                    <a:pt x="1458688" y="300809"/>
                  </a:lnTo>
                  <a:lnTo>
                    <a:pt x="1474835" y="289925"/>
                  </a:lnTo>
                  <a:lnTo>
                    <a:pt x="1485719" y="273778"/>
                  </a:lnTo>
                  <a:lnTo>
                    <a:pt x="1489709" y="254000"/>
                  </a:lnTo>
                  <a:lnTo>
                    <a:pt x="1489709" y="50800"/>
                  </a:lnTo>
                  <a:lnTo>
                    <a:pt x="1485719" y="31021"/>
                  </a:lnTo>
                  <a:lnTo>
                    <a:pt x="1474835" y="14874"/>
                  </a:lnTo>
                  <a:lnTo>
                    <a:pt x="1458688" y="3990"/>
                  </a:lnTo>
                  <a:lnTo>
                    <a:pt x="1438909" y="0"/>
                  </a:lnTo>
                  <a:close/>
                </a:path>
              </a:pathLst>
            </a:custGeom>
            <a:solidFill>
              <a:srgbClr val="A8D08D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3215004" y="8242934"/>
              <a:ext cx="1489710" cy="304800"/>
            </a:xfrm>
            <a:custGeom>
              <a:avLst/>
              <a:gdLst/>
              <a:ahLst/>
              <a:cxnLst/>
              <a:rect l="l" t="t" r="r" b="b"/>
              <a:pathLst>
                <a:path w="1489710" h="304800">
                  <a:moveTo>
                    <a:pt x="50799" y="0"/>
                  </a:move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799" y="304800"/>
                  </a:lnTo>
                  <a:lnTo>
                    <a:pt x="1438909" y="304800"/>
                  </a:lnTo>
                  <a:lnTo>
                    <a:pt x="1458688" y="300809"/>
                  </a:lnTo>
                  <a:lnTo>
                    <a:pt x="1474835" y="289925"/>
                  </a:lnTo>
                  <a:lnTo>
                    <a:pt x="1485719" y="273778"/>
                  </a:lnTo>
                  <a:lnTo>
                    <a:pt x="1489709" y="254000"/>
                  </a:lnTo>
                  <a:lnTo>
                    <a:pt x="1489709" y="50800"/>
                  </a:lnTo>
                  <a:lnTo>
                    <a:pt x="1485719" y="31021"/>
                  </a:lnTo>
                  <a:lnTo>
                    <a:pt x="1474835" y="14874"/>
                  </a:lnTo>
                  <a:lnTo>
                    <a:pt x="1458688" y="3990"/>
                  </a:lnTo>
                  <a:lnTo>
                    <a:pt x="1438909" y="0"/>
                  </a:lnTo>
                  <a:lnTo>
                    <a:pt x="50799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3905188" y="3984990"/>
            <a:ext cx="17734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по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4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155,85</a:t>
            </a:r>
            <a:r>
              <a:rPr sz="1200" b="1" spc="-5" dirty="0">
                <a:latin typeface="Times New Roman"/>
                <a:cs typeface="Times New Roman"/>
              </a:rPr>
              <a:t> руб.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336423" y="4299549"/>
            <a:ext cx="2179192" cy="164018"/>
            <a:chOff x="1119822" y="8821102"/>
            <a:chExt cx="1800860" cy="340995"/>
          </a:xfrm>
        </p:grpSpPr>
        <p:sp>
          <p:nvSpPr>
            <p:cNvPr id="56" name="object 56"/>
            <p:cNvSpPr/>
            <p:nvPr/>
          </p:nvSpPr>
          <p:spPr>
            <a:xfrm>
              <a:off x="1124585" y="8825865"/>
              <a:ext cx="1791335" cy="331470"/>
            </a:xfrm>
            <a:custGeom>
              <a:avLst/>
              <a:gdLst/>
              <a:ahLst/>
              <a:cxnLst/>
              <a:rect l="l" t="t" r="r" b="b"/>
              <a:pathLst>
                <a:path w="1791335" h="331470">
                  <a:moveTo>
                    <a:pt x="1736089" y="0"/>
                  </a:moveTo>
                  <a:lnTo>
                    <a:pt x="55245" y="0"/>
                  </a:lnTo>
                  <a:lnTo>
                    <a:pt x="33743" y="4345"/>
                  </a:lnTo>
                  <a:lnTo>
                    <a:pt x="16182" y="16192"/>
                  </a:lnTo>
                  <a:lnTo>
                    <a:pt x="4342" y="33754"/>
                  </a:lnTo>
                  <a:lnTo>
                    <a:pt x="0" y="55245"/>
                  </a:lnTo>
                  <a:lnTo>
                    <a:pt x="0" y="276225"/>
                  </a:lnTo>
                  <a:lnTo>
                    <a:pt x="4342" y="297715"/>
                  </a:lnTo>
                  <a:lnTo>
                    <a:pt x="16182" y="315277"/>
                  </a:lnTo>
                  <a:lnTo>
                    <a:pt x="33743" y="327124"/>
                  </a:lnTo>
                  <a:lnTo>
                    <a:pt x="55245" y="331470"/>
                  </a:lnTo>
                  <a:lnTo>
                    <a:pt x="1736089" y="331470"/>
                  </a:lnTo>
                  <a:lnTo>
                    <a:pt x="1757580" y="327124"/>
                  </a:lnTo>
                  <a:lnTo>
                    <a:pt x="1775142" y="315277"/>
                  </a:lnTo>
                  <a:lnTo>
                    <a:pt x="1786989" y="297715"/>
                  </a:lnTo>
                  <a:lnTo>
                    <a:pt x="1791335" y="276225"/>
                  </a:lnTo>
                  <a:lnTo>
                    <a:pt x="1791335" y="55245"/>
                  </a:lnTo>
                  <a:lnTo>
                    <a:pt x="1786989" y="33754"/>
                  </a:lnTo>
                  <a:lnTo>
                    <a:pt x="1775142" y="16192"/>
                  </a:lnTo>
                  <a:lnTo>
                    <a:pt x="1757580" y="4345"/>
                  </a:lnTo>
                  <a:lnTo>
                    <a:pt x="1736089" y="0"/>
                  </a:lnTo>
                  <a:close/>
                </a:path>
              </a:pathLst>
            </a:custGeom>
            <a:solidFill>
              <a:srgbClr val="DEEAF6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1124585" y="8825865"/>
              <a:ext cx="1791335" cy="331470"/>
            </a:xfrm>
            <a:custGeom>
              <a:avLst/>
              <a:gdLst/>
              <a:ahLst/>
              <a:cxnLst/>
              <a:rect l="l" t="t" r="r" b="b"/>
              <a:pathLst>
                <a:path w="1791335" h="331470">
                  <a:moveTo>
                    <a:pt x="55245" y="0"/>
                  </a:moveTo>
                  <a:lnTo>
                    <a:pt x="33743" y="4345"/>
                  </a:lnTo>
                  <a:lnTo>
                    <a:pt x="16182" y="16192"/>
                  </a:lnTo>
                  <a:lnTo>
                    <a:pt x="4342" y="33754"/>
                  </a:lnTo>
                  <a:lnTo>
                    <a:pt x="0" y="55245"/>
                  </a:lnTo>
                  <a:lnTo>
                    <a:pt x="0" y="276225"/>
                  </a:lnTo>
                  <a:lnTo>
                    <a:pt x="4342" y="297715"/>
                  </a:lnTo>
                  <a:lnTo>
                    <a:pt x="16182" y="315277"/>
                  </a:lnTo>
                  <a:lnTo>
                    <a:pt x="33743" y="327124"/>
                  </a:lnTo>
                  <a:lnTo>
                    <a:pt x="55245" y="331470"/>
                  </a:lnTo>
                  <a:lnTo>
                    <a:pt x="1736089" y="331470"/>
                  </a:lnTo>
                  <a:lnTo>
                    <a:pt x="1757580" y="327124"/>
                  </a:lnTo>
                  <a:lnTo>
                    <a:pt x="1775142" y="315277"/>
                  </a:lnTo>
                  <a:lnTo>
                    <a:pt x="1786989" y="297715"/>
                  </a:lnTo>
                  <a:lnTo>
                    <a:pt x="1791335" y="276225"/>
                  </a:lnTo>
                  <a:lnTo>
                    <a:pt x="1791335" y="55245"/>
                  </a:lnTo>
                  <a:lnTo>
                    <a:pt x="1786989" y="33754"/>
                  </a:lnTo>
                  <a:lnTo>
                    <a:pt x="1775142" y="16192"/>
                  </a:lnTo>
                  <a:lnTo>
                    <a:pt x="1757580" y="4345"/>
                  </a:lnTo>
                  <a:lnTo>
                    <a:pt x="1736089" y="0"/>
                  </a:lnTo>
                  <a:lnTo>
                    <a:pt x="55245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629322" y="4265989"/>
            <a:ext cx="163285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пяти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членам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семьи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3843936" y="4297225"/>
            <a:ext cx="1814200" cy="151190"/>
            <a:chOff x="3210242" y="8821102"/>
            <a:chExt cx="1499235" cy="314325"/>
          </a:xfrm>
        </p:grpSpPr>
        <p:sp>
          <p:nvSpPr>
            <p:cNvPr id="60" name="object 60"/>
            <p:cNvSpPr/>
            <p:nvPr/>
          </p:nvSpPr>
          <p:spPr>
            <a:xfrm>
              <a:off x="3215004" y="8825865"/>
              <a:ext cx="1489710" cy="304800"/>
            </a:xfrm>
            <a:custGeom>
              <a:avLst/>
              <a:gdLst/>
              <a:ahLst/>
              <a:cxnLst/>
              <a:rect l="l" t="t" r="r" b="b"/>
              <a:pathLst>
                <a:path w="1489710" h="304800">
                  <a:moveTo>
                    <a:pt x="1438909" y="0"/>
                  </a:moveTo>
                  <a:lnTo>
                    <a:pt x="50799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799" y="304800"/>
                  </a:lnTo>
                  <a:lnTo>
                    <a:pt x="1438909" y="304800"/>
                  </a:lnTo>
                  <a:lnTo>
                    <a:pt x="1458688" y="300809"/>
                  </a:lnTo>
                  <a:lnTo>
                    <a:pt x="1474835" y="289925"/>
                  </a:lnTo>
                  <a:lnTo>
                    <a:pt x="1485719" y="273778"/>
                  </a:lnTo>
                  <a:lnTo>
                    <a:pt x="1489709" y="254000"/>
                  </a:lnTo>
                  <a:lnTo>
                    <a:pt x="1489709" y="50800"/>
                  </a:lnTo>
                  <a:lnTo>
                    <a:pt x="1485719" y="31021"/>
                  </a:lnTo>
                  <a:lnTo>
                    <a:pt x="1474835" y="14874"/>
                  </a:lnTo>
                  <a:lnTo>
                    <a:pt x="1458688" y="3990"/>
                  </a:lnTo>
                  <a:lnTo>
                    <a:pt x="1438909" y="0"/>
                  </a:lnTo>
                  <a:close/>
                </a:path>
              </a:pathLst>
            </a:custGeom>
            <a:solidFill>
              <a:srgbClr val="A8D08D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3215004" y="8825865"/>
              <a:ext cx="1489710" cy="304800"/>
            </a:xfrm>
            <a:custGeom>
              <a:avLst/>
              <a:gdLst/>
              <a:ahLst/>
              <a:cxnLst/>
              <a:rect l="l" t="t" r="r" b="b"/>
              <a:pathLst>
                <a:path w="1489710" h="304800">
                  <a:moveTo>
                    <a:pt x="50799" y="0"/>
                  </a:move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799" y="304800"/>
                  </a:lnTo>
                  <a:lnTo>
                    <a:pt x="1438909" y="304800"/>
                  </a:lnTo>
                  <a:lnTo>
                    <a:pt x="1458688" y="300809"/>
                  </a:lnTo>
                  <a:lnTo>
                    <a:pt x="1474835" y="289925"/>
                  </a:lnTo>
                  <a:lnTo>
                    <a:pt x="1485719" y="273778"/>
                  </a:lnTo>
                  <a:lnTo>
                    <a:pt x="1489709" y="254000"/>
                  </a:lnTo>
                  <a:lnTo>
                    <a:pt x="1489709" y="50800"/>
                  </a:lnTo>
                  <a:lnTo>
                    <a:pt x="1485719" y="31021"/>
                  </a:lnTo>
                  <a:lnTo>
                    <a:pt x="1474835" y="14874"/>
                  </a:lnTo>
                  <a:lnTo>
                    <a:pt x="1458688" y="3990"/>
                  </a:lnTo>
                  <a:lnTo>
                    <a:pt x="1438909" y="0"/>
                  </a:lnTo>
                  <a:lnTo>
                    <a:pt x="50799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3905188" y="4267211"/>
            <a:ext cx="17734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по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3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463,21</a:t>
            </a:r>
            <a:r>
              <a:rPr sz="1200" b="1" spc="-5" dirty="0">
                <a:latin typeface="Times New Roman"/>
                <a:cs typeface="Times New Roman"/>
              </a:rPr>
              <a:t> руб.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308496" y="790119"/>
            <a:ext cx="3161980" cy="2104015"/>
            <a:chOff x="2693987" y="3618928"/>
            <a:chExt cx="2505710" cy="2284730"/>
          </a:xfrm>
        </p:grpSpPr>
        <p:sp>
          <p:nvSpPr>
            <p:cNvPr id="64" name="object 64"/>
            <p:cNvSpPr/>
            <p:nvPr/>
          </p:nvSpPr>
          <p:spPr>
            <a:xfrm>
              <a:off x="4582667" y="3632961"/>
              <a:ext cx="446405" cy="446405"/>
            </a:xfrm>
            <a:custGeom>
              <a:avLst/>
              <a:gdLst/>
              <a:ahLst/>
              <a:cxnLst/>
              <a:rect l="l" t="t" r="r" b="b"/>
              <a:pathLst>
                <a:path w="446404" h="446404">
                  <a:moveTo>
                    <a:pt x="446151" y="0"/>
                  </a:moveTo>
                  <a:lnTo>
                    <a:pt x="281305" y="43052"/>
                  </a:lnTo>
                  <a:lnTo>
                    <a:pt x="311785" y="73405"/>
                  </a:lnTo>
                  <a:lnTo>
                    <a:pt x="0" y="385318"/>
                  </a:lnTo>
                  <a:lnTo>
                    <a:pt x="60833" y="446150"/>
                  </a:lnTo>
                  <a:lnTo>
                    <a:pt x="372618" y="134366"/>
                  </a:lnTo>
                  <a:lnTo>
                    <a:pt x="403098" y="164719"/>
                  </a:lnTo>
                  <a:lnTo>
                    <a:pt x="4461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4582667" y="3632961"/>
              <a:ext cx="446405" cy="446405"/>
            </a:xfrm>
            <a:custGeom>
              <a:avLst/>
              <a:gdLst/>
              <a:ahLst/>
              <a:cxnLst/>
              <a:rect l="l" t="t" r="r" b="b"/>
              <a:pathLst>
                <a:path w="446404" h="446404">
                  <a:moveTo>
                    <a:pt x="281305" y="43052"/>
                  </a:moveTo>
                  <a:lnTo>
                    <a:pt x="311785" y="73405"/>
                  </a:lnTo>
                  <a:lnTo>
                    <a:pt x="0" y="385318"/>
                  </a:lnTo>
                  <a:lnTo>
                    <a:pt x="60833" y="446150"/>
                  </a:lnTo>
                  <a:lnTo>
                    <a:pt x="372618" y="134366"/>
                  </a:lnTo>
                  <a:lnTo>
                    <a:pt x="403098" y="164719"/>
                  </a:lnTo>
                  <a:lnTo>
                    <a:pt x="446151" y="0"/>
                  </a:lnTo>
                  <a:lnTo>
                    <a:pt x="281305" y="430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4611877" y="5281421"/>
              <a:ext cx="582930" cy="582930"/>
            </a:xfrm>
            <a:custGeom>
              <a:avLst/>
              <a:gdLst/>
              <a:ahLst/>
              <a:cxnLst/>
              <a:rect l="l" t="t" r="r" b="b"/>
              <a:pathLst>
                <a:path w="582929" h="582929">
                  <a:moveTo>
                    <a:pt x="60833" y="0"/>
                  </a:moveTo>
                  <a:lnTo>
                    <a:pt x="0" y="60833"/>
                  </a:lnTo>
                  <a:lnTo>
                    <a:pt x="414147" y="475107"/>
                  </a:lnTo>
                  <a:lnTo>
                    <a:pt x="383794" y="505460"/>
                  </a:lnTo>
                  <a:lnTo>
                    <a:pt x="582676" y="582676"/>
                  </a:lnTo>
                  <a:lnTo>
                    <a:pt x="505460" y="383793"/>
                  </a:lnTo>
                  <a:lnTo>
                    <a:pt x="474980" y="414274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4611877" y="5281421"/>
              <a:ext cx="582930" cy="582930"/>
            </a:xfrm>
            <a:custGeom>
              <a:avLst/>
              <a:gdLst/>
              <a:ahLst/>
              <a:cxnLst/>
              <a:rect l="l" t="t" r="r" b="b"/>
              <a:pathLst>
                <a:path w="582929" h="582929">
                  <a:moveTo>
                    <a:pt x="505460" y="383793"/>
                  </a:moveTo>
                  <a:lnTo>
                    <a:pt x="474980" y="414274"/>
                  </a:lnTo>
                  <a:lnTo>
                    <a:pt x="60833" y="0"/>
                  </a:lnTo>
                  <a:lnTo>
                    <a:pt x="0" y="60833"/>
                  </a:lnTo>
                  <a:lnTo>
                    <a:pt x="414147" y="475107"/>
                  </a:lnTo>
                  <a:lnTo>
                    <a:pt x="383794" y="505460"/>
                  </a:lnTo>
                  <a:lnTo>
                    <a:pt x="582676" y="582676"/>
                  </a:lnTo>
                  <a:lnTo>
                    <a:pt x="505460" y="3837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2726817" y="3623690"/>
              <a:ext cx="446405" cy="446405"/>
            </a:xfrm>
            <a:custGeom>
              <a:avLst/>
              <a:gdLst/>
              <a:ahLst/>
              <a:cxnLst/>
              <a:rect l="l" t="t" r="r" b="b"/>
              <a:pathLst>
                <a:path w="446405" h="446404">
                  <a:moveTo>
                    <a:pt x="0" y="0"/>
                  </a:moveTo>
                  <a:lnTo>
                    <a:pt x="43052" y="164846"/>
                  </a:lnTo>
                  <a:lnTo>
                    <a:pt x="73406" y="134366"/>
                  </a:lnTo>
                  <a:lnTo>
                    <a:pt x="385318" y="446150"/>
                  </a:lnTo>
                  <a:lnTo>
                    <a:pt x="446150" y="385318"/>
                  </a:lnTo>
                  <a:lnTo>
                    <a:pt x="134365" y="73533"/>
                  </a:lnTo>
                  <a:lnTo>
                    <a:pt x="164719" y="4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2726817" y="3623690"/>
              <a:ext cx="446405" cy="446405"/>
            </a:xfrm>
            <a:custGeom>
              <a:avLst/>
              <a:gdLst/>
              <a:ahLst/>
              <a:cxnLst/>
              <a:rect l="l" t="t" r="r" b="b"/>
              <a:pathLst>
                <a:path w="446405" h="446404">
                  <a:moveTo>
                    <a:pt x="43052" y="164846"/>
                  </a:moveTo>
                  <a:lnTo>
                    <a:pt x="73406" y="134366"/>
                  </a:lnTo>
                  <a:lnTo>
                    <a:pt x="385318" y="446150"/>
                  </a:lnTo>
                  <a:lnTo>
                    <a:pt x="446150" y="385318"/>
                  </a:lnTo>
                  <a:lnTo>
                    <a:pt x="134365" y="73533"/>
                  </a:lnTo>
                  <a:lnTo>
                    <a:pt x="164719" y="43052"/>
                  </a:lnTo>
                  <a:lnTo>
                    <a:pt x="0" y="0"/>
                  </a:lnTo>
                  <a:lnTo>
                    <a:pt x="43052" y="16484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2698750" y="5341365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29" h="557529">
                  <a:moveTo>
                    <a:pt x="496697" y="0"/>
                  </a:moveTo>
                  <a:lnTo>
                    <a:pt x="101345" y="395351"/>
                  </a:lnTo>
                  <a:lnTo>
                    <a:pt x="70866" y="364871"/>
                  </a:lnTo>
                  <a:lnTo>
                    <a:pt x="0" y="557530"/>
                  </a:lnTo>
                  <a:lnTo>
                    <a:pt x="192531" y="486537"/>
                  </a:lnTo>
                  <a:lnTo>
                    <a:pt x="162179" y="456184"/>
                  </a:lnTo>
                  <a:lnTo>
                    <a:pt x="557529" y="60833"/>
                  </a:lnTo>
                  <a:lnTo>
                    <a:pt x="4966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2698750" y="5341365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29" h="557529">
                  <a:moveTo>
                    <a:pt x="192531" y="486537"/>
                  </a:moveTo>
                  <a:lnTo>
                    <a:pt x="162179" y="456184"/>
                  </a:lnTo>
                  <a:lnTo>
                    <a:pt x="557529" y="60833"/>
                  </a:lnTo>
                  <a:lnTo>
                    <a:pt x="496697" y="0"/>
                  </a:lnTo>
                  <a:lnTo>
                    <a:pt x="101345" y="395351"/>
                  </a:lnTo>
                  <a:lnTo>
                    <a:pt x="70866" y="364871"/>
                  </a:lnTo>
                  <a:lnTo>
                    <a:pt x="0" y="557530"/>
                  </a:lnTo>
                  <a:lnTo>
                    <a:pt x="192531" y="4865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1049254" y="3171092"/>
            <a:ext cx="2794683" cy="1255026"/>
            <a:chOff x="891222" y="6430644"/>
            <a:chExt cx="2309495" cy="2609215"/>
          </a:xfrm>
        </p:grpSpPr>
        <p:pic>
          <p:nvPicPr>
            <p:cNvPr id="73" name="object 7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4497" y="6806247"/>
              <a:ext cx="236219" cy="110489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895985" y="6430644"/>
              <a:ext cx="228600" cy="2575560"/>
            </a:xfrm>
            <a:custGeom>
              <a:avLst/>
              <a:gdLst/>
              <a:ahLst/>
              <a:cxnLst/>
              <a:rect l="l" t="t" r="r" b="b"/>
              <a:pathLst>
                <a:path w="228600" h="2575559">
                  <a:moveTo>
                    <a:pt x="228600" y="432435"/>
                  </a:moveTo>
                  <a:lnTo>
                    <a:pt x="0" y="432435"/>
                  </a:lnTo>
                </a:path>
                <a:path w="228600" h="2575559">
                  <a:moveTo>
                    <a:pt x="228600" y="923925"/>
                  </a:moveTo>
                  <a:lnTo>
                    <a:pt x="0" y="923925"/>
                  </a:lnTo>
                </a:path>
                <a:path w="228600" h="2575559">
                  <a:moveTo>
                    <a:pt x="228600" y="1454784"/>
                  </a:moveTo>
                  <a:lnTo>
                    <a:pt x="0" y="1454784"/>
                  </a:lnTo>
                </a:path>
                <a:path w="228600" h="2575559">
                  <a:moveTo>
                    <a:pt x="228600" y="1965959"/>
                  </a:moveTo>
                  <a:lnTo>
                    <a:pt x="0" y="1965959"/>
                  </a:lnTo>
                </a:path>
                <a:path w="228600" h="2575559">
                  <a:moveTo>
                    <a:pt x="228600" y="2575560"/>
                  </a:moveTo>
                  <a:lnTo>
                    <a:pt x="0" y="2575560"/>
                  </a:lnTo>
                </a:path>
                <a:path w="228600" h="2575559">
                  <a:moveTo>
                    <a:pt x="0" y="257556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5" name="object 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4497" y="7297737"/>
              <a:ext cx="236219" cy="11048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4497" y="7816532"/>
              <a:ext cx="236219" cy="11048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4497" y="8353742"/>
              <a:ext cx="236219" cy="11049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64497" y="8929052"/>
              <a:ext cx="236219" cy="110489"/>
            </a:xfrm>
            <a:prstGeom prst="rect">
              <a:avLst/>
            </a:prstGeom>
          </p:spPr>
        </p:pic>
      </p:grpSp>
      <p:grpSp>
        <p:nvGrpSpPr>
          <p:cNvPr id="79" name="object 79"/>
          <p:cNvGrpSpPr/>
          <p:nvPr/>
        </p:nvGrpSpPr>
        <p:grpSpPr>
          <a:xfrm>
            <a:off x="844476" y="545188"/>
            <a:ext cx="2289072" cy="565963"/>
            <a:chOff x="702627" y="1744662"/>
            <a:chExt cx="1891664" cy="915035"/>
          </a:xfrm>
        </p:grpSpPr>
        <p:sp>
          <p:nvSpPr>
            <p:cNvPr id="80" name="object 80"/>
            <p:cNvSpPr/>
            <p:nvPr/>
          </p:nvSpPr>
          <p:spPr>
            <a:xfrm>
              <a:off x="707390" y="1749424"/>
              <a:ext cx="1882139" cy="905510"/>
            </a:xfrm>
            <a:custGeom>
              <a:avLst/>
              <a:gdLst/>
              <a:ahLst/>
              <a:cxnLst/>
              <a:rect l="l" t="t" r="r" b="b"/>
              <a:pathLst>
                <a:path w="1882139" h="905510">
                  <a:moveTo>
                    <a:pt x="1731264" y="0"/>
                  </a:moveTo>
                  <a:lnTo>
                    <a:pt x="150914" y="0"/>
                  </a:lnTo>
                  <a:lnTo>
                    <a:pt x="103217" y="7693"/>
                  </a:lnTo>
                  <a:lnTo>
                    <a:pt x="61790" y="29114"/>
                  </a:lnTo>
                  <a:lnTo>
                    <a:pt x="29120" y="61776"/>
                  </a:lnTo>
                  <a:lnTo>
                    <a:pt x="7694" y="103193"/>
                  </a:lnTo>
                  <a:lnTo>
                    <a:pt x="0" y="150875"/>
                  </a:lnTo>
                  <a:lnTo>
                    <a:pt x="0" y="754633"/>
                  </a:lnTo>
                  <a:lnTo>
                    <a:pt x="7694" y="802316"/>
                  </a:lnTo>
                  <a:lnTo>
                    <a:pt x="29120" y="843733"/>
                  </a:lnTo>
                  <a:lnTo>
                    <a:pt x="61790" y="876395"/>
                  </a:lnTo>
                  <a:lnTo>
                    <a:pt x="103217" y="897816"/>
                  </a:lnTo>
                  <a:lnTo>
                    <a:pt x="150914" y="905509"/>
                  </a:lnTo>
                  <a:lnTo>
                    <a:pt x="1731264" y="905509"/>
                  </a:lnTo>
                  <a:lnTo>
                    <a:pt x="1778946" y="897816"/>
                  </a:lnTo>
                  <a:lnTo>
                    <a:pt x="1820363" y="876395"/>
                  </a:lnTo>
                  <a:lnTo>
                    <a:pt x="1853025" y="843733"/>
                  </a:lnTo>
                  <a:lnTo>
                    <a:pt x="1874446" y="802316"/>
                  </a:lnTo>
                  <a:lnTo>
                    <a:pt x="1882139" y="754633"/>
                  </a:lnTo>
                  <a:lnTo>
                    <a:pt x="1882139" y="150875"/>
                  </a:lnTo>
                  <a:lnTo>
                    <a:pt x="1874446" y="103193"/>
                  </a:lnTo>
                  <a:lnTo>
                    <a:pt x="1853025" y="61776"/>
                  </a:lnTo>
                  <a:lnTo>
                    <a:pt x="1820363" y="29114"/>
                  </a:lnTo>
                  <a:lnTo>
                    <a:pt x="1778946" y="7693"/>
                  </a:lnTo>
                  <a:lnTo>
                    <a:pt x="1731264" y="0"/>
                  </a:lnTo>
                  <a:close/>
                </a:path>
              </a:pathLst>
            </a:custGeom>
            <a:solidFill>
              <a:srgbClr val="A8D08D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" name="object 81"/>
            <p:cNvSpPr/>
            <p:nvPr/>
          </p:nvSpPr>
          <p:spPr>
            <a:xfrm>
              <a:off x="707390" y="1749424"/>
              <a:ext cx="1882139" cy="905510"/>
            </a:xfrm>
            <a:custGeom>
              <a:avLst/>
              <a:gdLst/>
              <a:ahLst/>
              <a:cxnLst/>
              <a:rect l="l" t="t" r="r" b="b"/>
              <a:pathLst>
                <a:path w="1882139" h="905510">
                  <a:moveTo>
                    <a:pt x="150914" y="0"/>
                  </a:moveTo>
                  <a:lnTo>
                    <a:pt x="103217" y="7693"/>
                  </a:lnTo>
                  <a:lnTo>
                    <a:pt x="61790" y="29114"/>
                  </a:lnTo>
                  <a:lnTo>
                    <a:pt x="29120" y="61776"/>
                  </a:lnTo>
                  <a:lnTo>
                    <a:pt x="7694" y="103193"/>
                  </a:lnTo>
                  <a:lnTo>
                    <a:pt x="0" y="150875"/>
                  </a:lnTo>
                  <a:lnTo>
                    <a:pt x="0" y="754633"/>
                  </a:lnTo>
                  <a:lnTo>
                    <a:pt x="7694" y="802316"/>
                  </a:lnTo>
                  <a:lnTo>
                    <a:pt x="29120" y="843733"/>
                  </a:lnTo>
                  <a:lnTo>
                    <a:pt x="61790" y="876395"/>
                  </a:lnTo>
                  <a:lnTo>
                    <a:pt x="103217" y="897816"/>
                  </a:lnTo>
                  <a:lnTo>
                    <a:pt x="150914" y="905509"/>
                  </a:lnTo>
                  <a:lnTo>
                    <a:pt x="1731264" y="905509"/>
                  </a:lnTo>
                  <a:lnTo>
                    <a:pt x="1778946" y="897816"/>
                  </a:lnTo>
                  <a:lnTo>
                    <a:pt x="1820363" y="876395"/>
                  </a:lnTo>
                  <a:lnTo>
                    <a:pt x="1853025" y="843733"/>
                  </a:lnTo>
                  <a:lnTo>
                    <a:pt x="1874446" y="802316"/>
                  </a:lnTo>
                  <a:lnTo>
                    <a:pt x="1882139" y="754633"/>
                  </a:lnTo>
                  <a:lnTo>
                    <a:pt x="1882139" y="150875"/>
                  </a:lnTo>
                  <a:lnTo>
                    <a:pt x="1874446" y="103193"/>
                  </a:lnTo>
                  <a:lnTo>
                    <a:pt x="1853025" y="61776"/>
                  </a:lnTo>
                  <a:lnTo>
                    <a:pt x="1820363" y="29114"/>
                  </a:lnTo>
                  <a:lnTo>
                    <a:pt x="1778946" y="7693"/>
                  </a:lnTo>
                  <a:lnTo>
                    <a:pt x="1731264" y="0"/>
                  </a:lnTo>
                  <a:lnTo>
                    <a:pt x="150914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1200245" y="698646"/>
            <a:ext cx="182956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latin typeface="Times New Roman"/>
                <a:cs typeface="Times New Roman"/>
              </a:rPr>
              <a:t>     3</a:t>
            </a:r>
            <a:r>
              <a:rPr sz="1600" b="1" spc="-30" dirty="0" smtClean="0">
                <a:latin typeface="Times New Roman"/>
                <a:cs typeface="Times New Roman"/>
              </a:rPr>
              <a:t> </a:t>
            </a:r>
            <a:r>
              <a:rPr lang="ru-RU" sz="1600" b="1" spc="-30" dirty="0" smtClean="0">
                <a:latin typeface="Times New Roman"/>
                <a:cs typeface="Times New Roman"/>
              </a:rPr>
              <a:t>131</a:t>
            </a:r>
            <a:r>
              <a:rPr sz="1600" b="1" spc="-30" dirty="0" smtClean="0">
                <a:latin typeface="Times New Roman"/>
                <a:cs typeface="Times New Roman"/>
              </a:rPr>
              <a:t> </a:t>
            </a:r>
            <a:r>
              <a:rPr lang="ru-RU" sz="1600" b="1" spc="-30" dirty="0" smtClean="0">
                <a:latin typeface="Times New Roman"/>
                <a:cs typeface="Times New Roman"/>
              </a:rPr>
              <a:t>729</a:t>
            </a:r>
            <a:r>
              <a:rPr sz="1600" b="1" spc="-30" dirty="0" smtClean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руб.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6405795" y="574715"/>
            <a:ext cx="2289072" cy="539243"/>
            <a:chOff x="5124132" y="1744662"/>
            <a:chExt cx="1891664" cy="915035"/>
          </a:xfrm>
        </p:grpSpPr>
        <p:sp>
          <p:nvSpPr>
            <p:cNvPr id="84" name="object 84"/>
            <p:cNvSpPr/>
            <p:nvPr/>
          </p:nvSpPr>
          <p:spPr>
            <a:xfrm>
              <a:off x="5128895" y="1749424"/>
              <a:ext cx="1882139" cy="905510"/>
            </a:xfrm>
            <a:custGeom>
              <a:avLst/>
              <a:gdLst/>
              <a:ahLst/>
              <a:cxnLst/>
              <a:rect l="l" t="t" r="r" b="b"/>
              <a:pathLst>
                <a:path w="1882140" h="905510">
                  <a:moveTo>
                    <a:pt x="1731263" y="0"/>
                  </a:moveTo>
                  <a:lnTo>
                    <a:pt x="150875" y="0"/>
                  </a:lnTo>
                  <a:lnTo>
                    <a:pt x="103193" y="7693"/>
                  </a:lnTo>
                  <a:lnTo>
                    <a:pt x="61776" y="29114"/>
                  </a:lnTo>
                  <a:lnTo>
                    <a:pt x="29114" y="61776"/>
                  </a:lnTo>
                  <a:lnTo>
                    <a:pt x="7693" y="103193"/>
                  </a:lnTo>
                  <a:lnTo>
                    <a:pt x="0" y="150875"/>
                  </a:lnTo>
                  <a:lnTo>
                    <a:pt x="0" y="754633"/>
                  </a:lnTo>
                  <a:lnTo>
                    <a:pt x="7693" y="802316"/>
                  </a:lnTo>
                  <a:lnTo>
                    <a:pt x="29114" y="843733"/>
                  </a:lnTo>
                  <a:lnTo>
                    <a:pt x="61776" y="876395"/>
                  </a:lnTo>
                  <a:lnTo>
                    <a:pt x="103193" y="897816"/>
                  </a:lnTo>
                  <a:lnTo>
                    <a:pt x="150875" y="905509"/>
                  </a:lnTo>
                  <a:lnTo>
                    <a:pt x="1731263" y="905509"/>
                  </a:lnTo>
                  <a:lnTo>
                    <a:pt x="1778946" y="897816"/>
                  </a:lnTo>
                  <a:lnTo>
                    <a:pt x="1820363" y="876395"/>
                  </a:lnTo>
                  <a:lnTo>
                    <a:pt x="1853025" y="843733"/>
                  </a:lnTo>
                  <a:lnTo>
                    <a:pt x="1874446" y="802316"/>
                  </a:lnTo>
                  <a:lnTo>
                    <a:pt x="1882139" y="754633"/>
                  </a:lnTo>
                  <a:lnTo>
                    <a:pt x="1882139" y="150875"/>
                  </a:lnTo>
                  <a:lnTo>
                    <a:pt x="1874446" y="103193"/>
                  </a:lnTo>
                  <a:lnTo>
                    <a:pt x="1853025" y="61776"/>
                  </a:lnTo>
                  <a:lnTo>
                    <a:pt x="1820363" y="29114"/>
                  </a:lnTo>
                  <a:lnTo>
                    <a:pt x="1778946" y="7693"/>
                  </a:lnTo>
                  <a:lnTo>
                    <a:pt x="1731263" y="0"/>
                  </a:lnTo>
                  <a:close/>
                </a:path>
              </a:pathLst>
            </a:custGeom>
            <a:solidFill>
              <a:srgbClr val="A8D08D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" name="object 85"/>
            <p:cNvSpPr/>
            <p:nvPr/>
          </p:nvSpPr>
          <p:spPr>
            <a:xfrm>
              <a:off x="5128895" y="1749424"/>
              <a:ext cx="1882139" cy="905510"/>
            </a:xfrm>
            <a:custGeom>
              <a:avLst/>
              <a:gdLst/>
              <a:ahLst/>
              <a:cxnLst/>
              <a:rect l="l" t="t" r="r" b="b"/>
              <a:pathLst>
                <a:path w="1882140" h="905510">
                  <a:moveTo>
                    <a:pt x="150875" y="0"/>
                  </a:moveTo>
                  <a:lnTo>
                    <a:pt x="103193" y="7693"/>
                  </a:lnTo>
                  <a:lnTo>
                    <a:pt x="61776" y="29114"/>
                  </a:lnTo>
                  <a:lnTo>
                    <a:pt x="29114" y="61776"/>
                  </a:lnTo>
                  <a:lnTo>
                    <a:pt x="7693" y="103193"/>
                  </a:lnTo>
                  <a:lnTo>
                    <a:pt x="0" y="150875"/>
                  </a:lnTo>
                  <a:lnTo>
                    <a:pt x="0" y="754633"/>
                  </a:lnTo>
                  <a:lnTo>
                    <a:pt x="7693" y="802316"/>
                  </a:lnTo>
                  <a:lnTo>
                    <a:pt x="29114" y="843733"/>
                  </a:lnTo>
                  <a:lnTo>
                    <a:pt x="61776" y="876395"/>
                  </a:lnTo>
                  <a:lnTo>
                    <a:pt x="103193" y="897816"/>
                  </a:lnTo>
                  <a:lnTo>
                    <a:pt x="150875" y="905509"/>
                  </a:lnTo>
                  <a:lnTo>
                    <a:pt x="1731263" y="905509"/>
                  </a:lnTo>
                  <a:lnTo>
                    <a:pt x="1778946" y="897816"/>
                  </a:lnTo>
                  <a:lnTo>
                    <a:pt x="1820363" y="876395"/>
                  </a:lnTo>
                  <a:lnTo>
                    <a:pt x="1853025" y="843733"/>
                  </a:lnTo>
                  <a:lnTo>
                    <a:pt x="1874446" y="802316"/>
                  </a:lnTo>
                  <a:lnTo>
                    <a:pt x="1882139" y="754633"/>
                  </a:lnTo>
                  <a:lnTo>
                    <a:pt x="1882139" y="150875"/>
                  </a:lnTo>
                  <a:lnTo>
                    <a:pt x="1874446" y="103193"/>
                  </a:lnTo>
                  <a:lnTo>
                    <a:pt x="1853025" y="61776"/>
                  </a:lnTo>
                  <a:lnTo>
                    <a:pt x="1820363" y="29114"/>
                  </a:lnTo>
                  <a:lnTo>
                    <a:pt x="1778946" y="7693"/>
                  </a:lnTo>
                  <a:lnTo>
                    <a:pt x="1731263" y="0"/>
                  </a:lnTo>
                  <a:lnTo>
                    <a:pt x="150875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6803737" y="700723"/>
            <a:ext cx="18288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latin typeface="Times New Roman"/>
                <a:cs typeface="Times New Roman"/>
              </a:rPr>
              <a:t>     </a:t>
            </a:r>
            <a:r>
              <a:rPr sz="1600" b="1" dirty="0" smtClean="0">
                <a:latin typeface="Times New Roman"/>
                <a:cs typeface="Times New Roman"/>
              </a:rPr>
              <a:t>4</a:t>
            </a:r>
            <a:r>
              <a:rPr sz="1600" b="1" spc="-30" dirty="0" smtClean="0">
                <a:latin typeface="Times New Roman"/>
                <a:cs typeface="Times New Roman"/>
              </a:rPr>
              <a:t> </a:t>
            </a:r>
            <a:r>
              <a:rPr lang="ru-RU" sz="1600" b="1" spc="-30" dirty="0" smtClean="0">
                <a:latin typeface="Times New Roman"/>
                <a:cs typeface="Times New Roman"/>
              </a:rPr>
              <a:t>697</a:t>
            </a:r>
            <a:r>
              <a:rPr sz="1600" b="1" spc="-30" dirty="0" smtClean="0">
                <a:latin typeface="Times New Roman"/>
                <a:cs typeface="Times New Roman"/>
              </a:rPr>
              <a:t> </a:t>
            </a:r>
            <a:r>
              <a:rPr lang="ru-RU" sz="1600" b="1" spc="-30" dirty="0" smtClean="0">
                <a:latin typeface="Times New Roman"/>
                <a:cs typeface="Times New Roman"/>
              </a:rPr>
              <a:t>564</a:t>
            </a:r>
            <a:r>
              <a:rPr sz="1600" b="1" spc="-30" dirty="0" smtClean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руб.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6573601" y="3538966"/>
            <a:ext cx="2289072" cy="569661"/>
            <a:chOff x="5202872" y="6975157"/>
            <a:chExt cx="1891664" cy="915035"/>
          </a:xfrm>
        </p:grpSpPr>
        <p:sp>
          <p:nvSpPr>
            <p:cNvPr id="88" name="object 88"/>
            <p:cNvSpPr/>
            <p:nvPr/>
          </p:nvSpPr>
          <p:spPr>
            <a:xfrm>
              <a:off x="5207634" y="6979919"/>
              <a:ext cx="1882139" cy="905510"/>
            </a:xfrm>
            <a:custGeom>
              <a:avLst/>
              <a:gdLst/>
              <a:ahLst/>
              <a:cxnLst/>
              <a:rect l="l" t="t" r="r" b="b"/>
              <a:pathLst>
                <a:path w="1882140" h="905509">
                  <a:moveTo>
                    <a:pt x="1731264" y="0"/>
                  </a:moveTo>
                  <a:lnTo>
                    <a:pt x="150875" y="0"/>
                  </a:lnTo>
                  <a:lnTo>
                    <a:pt x="103193" y="7693"/>
                  </a:lnTo>
                  <a:lnTo>
                    <a:pt x="61776" y="29114"/>
                  </a:lnTo>
                  <a:lnTo>
                    <a:pt x="29114" y="61776"/>
                  </a:lnTo>
                  <a:lnTo>
                    <a:pt x="7693" y="103193"/>
                  </a:lnTo>
                  <a:lnTo>
                    <a:pt x="0" y="150876"/>
                  </a:lnTo>
                  <a:lnTo>
                    <a:pt x="0" y="754634"/>
                  </a:lnTo>
                  <a:lnTo>
                    <a:pt x="7693" y="802316"/>
                  </a:lnTo>
                  <a:lnTo>
                    <a:pt x="29114" y="843733"/>
                  </a:lnTo>
                  <a:lnTo>
                    <a:pt x="61776" y="876395"/>
                  </a:lnTo>
                  <a:lnTo>
                    <a:pt x="103193" y="897816"/>
                  </a:lnTo>
                  <a:lnTo>
                    <a:pt x="150875" y="905510"/>
                  </a:lnTo>
                  <a:lnTo>
                    <a:pt x="1731264" y="905510"/>
                  </a:lnTo>
                  <a:lnTo>
                    <a:pt x="1778946" y="897816"/>
                  </a:lnTo>
                  <a:lnTo>
                    <a:pt x="1820363" y="876395"/>
                  </a:lnTo>
                  <a:lnTo>
                    <a:pt x="1853025" y="843733"/>
                  </a:lnTo>
                  <a:lnTo>
                    <a:pt x="1874446" y="802316"/>
                  </a:lnTo>
                  <a:lnTo>
                    <a:pt x="1882139" y="754634"/>
                  </a:lnTo>
                  <a:lnTo>
                    <a:pt x="1882139" y="150876"/>
                  </a:lnTo>
                  <a:lnTo>
                    <a:pt x="1874446" y="103193"/>
                  </a:lnTo>
                  <a:lnTo>
                    <a:pt x="1853025" y="61776"/>
                  </a:lnTo>
                  <a:lnTo>
                    <a:pt x="1820363" y="29114"/>
                  </a:lnTo>
                  <a:lnTo>
                    <a:pt x="1778946" y="7693"/>
                  </a:lnTo>
                  <a:lnTo>
                    <a:pt x="1731264" y="0"/>
                  </a:lnTo>
                  <a:close/>
                </a:path>
              </a:pathLst>
            </a:custGeom>
            <a:solidFill>
              <a:srgbClr val="A8D08D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9" name="object 89"/>
            <p:cNvSpPr/>
            <p:nvPr/>
          </p:nvSpPr>
          <p:spPr>
            <a:xfrm>
              <a:off x="5207634" y="6979919"/>
              <a:ext cx="1882139" cy="905510"/>
            </a:xfrm>
            <a:custGeom>
              <a:avLst/>
              <a:gdLst/>
              <a:ahLst/>
              <a:cxnLst/>
              <a:rect l="l" t="t" r="r" b="b"/>
              <a:pathLst>
                <a:path w="1882140" h="905509">
                  <a:moveTo>
                    <a:pt x="150875" y="0"/>
                  </a:moveTo>
                  <a:lnTo>
                    <a:pt x="103193" y="7693"/>
                  </a:lnTo>
                  <a:lnTo>
                    <a:pt x="61776" y="29114"/>
                  </a:lnTo>
                  <a:lnTo>
                    <a:pt x="29114" y="61776"/>
                  </a:lnTo>
                  <a:lnTo>
                    <a:pt x="7693" y="103193"/>
                  </a:lnTo>
                  <a:lnTo>
                    <a:pt x="0" y="150876"/>
                  </a:lnTo>
                  <a:lnTo>
                    <a:pt x="0" y="754634"/>
                  </a:lnTo>
                  <a:lnTo>
                    <a:pt x="7693" y="802316"/>
                  </a:lnTo>
                  <a:lnTo>
                    <a:pt x="29114" y="843733"/>
                  </a:lnTo>
                  <a:lnTo>
                    <a:pt x="61776" y="876395"/>
                  </a:lnTo>
                  <a:lnTo>
                    <a:pt x="103193" y="897816"/>
                  </a:lnTo>
                  <a:lnTo>
                    <a:pt x="150875" y="905510"/>
                  </a:lnTo>
                  <a:lnTo>
                    <a:pt x="1731264" y="905510"/>
                  </a:lnTo>
                  <a:lnTo>
                    <a:pt x="1778946" y="897816"/>
                  </a:lnTo>
                  <a:lnTo>
                    <a:pt x="1820363" y="876395"/>
                  </a:lnTo>
                  <a:lnTo>
                    <a:pt x="1853025" y="843733"/>
                  </a:lnTo>
                  <a:lnTo>
                    <a:pt x="1874446" y="802316"/>
                  </a:lnTo>
                  <a:lnTo>
                    <a:pt x="1882139" y="754634"/>
                  </a:lnTo>
                  <a:lnTo>
                    <a:pt x="1882139" y="150876"/>
                  </a:lnTo>
                  <a:lnTo>
                    <a:pt x="1874446" y="103193"/>
                  </a:lnTo>
                  <a:lnTo>
                    <a:pt x="1853025" y="61776"/>
                  </a:lnTo>
                  <a:lnTo>
                    <a:pt x="1820363" y="29114"/>
                  </a:lnTo>
                  <a:lnTo>
                    <a:pt x="1778946" y="7693"/>
                  </a:lnTo>
                  <a:lnTo>
                    <a:pt x="1731264" y="0"/>
                  </a:lnTo>
                  <a:lnTo>
                    <a:pt x="150875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7159885" y="3660988"/>
            <a:ext cx="169702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/>
                <a:cs typeface="Times New Roman"/>
              </a:rPr>
              <a:t>5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000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000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руб.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927925" y="1122476"/>
            <a:ext cx="122176" cy="195782"/>
          </a:xfrm>
          <a:custGeom>
            <a:avLst/>
            <a:gdLst/>
            <a:ahLst/>
            <a:cxnLst/>
            <a:rect l="l" t="t" r="r" b="b"/>
            <a:pathLst>
              <a:path w="100964" h="407035">
                <a:moveTo>
                  <a:pt x="0" y="101726"/>
                </a:moveTo>
                <a:lnTo>
                  <a:pt x="25272" y="101726"/>
                </a:lnTo>
                <a:lnTo>
                  <a:pt x="25272" y="407034"/>
                </a:lnTo>
                <a:lnTo>
                  <a:pt x="75691" y="407034"/>
                </a:lnTo>
                <a:lnTo>
                  <a:pt x="75691" y="101726"/>
                </a:lnTo>
                <a:lnTo>
                  <a:pt x="100965" y="101726"/>
                </a:lnTo>
                <a:lnTo>
                  <a:pt x="50546" y="0"/>
                </a:lnTo>
                <a:lnTo>
                  <a:pt x="0" y="1017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7550332" y="1115856"/>
            <a:ext cx="122176" cy="207695"/>
          </a:xfrm>
          <a:custGeom>
            <a:avLst/>
            <a:gdLst/>
            <a:ahLst/>
            <a:cxnLst/>
            <a:rect l="l" t="t" r="r" b="b"/>
            <a:pathLst>
              <a:path w="100964" h="431800">
                <a:moveTo>
                  <a:pt x="0" y="107950"/>
                </a:moveTo>
                <a:lnTo>
                  <a:pt x="25273" y="107950"/>
                </a:lnTo>
                <a:lnTo>
                  <a:pt x="25273" y="431800"/>
                </a:lnTo>
                <a:lnTo>
                  <a:pt x="75691" y="431800"/>
                </a:lnTo>
                <a:lnTo>
                  <a:pt x="75691" y="107950"/>
                </a:lnTo>
                <a:lnTo>
                  <a:pt x="100964" y="107950"/>
                </a:lnTo>
                <a:lnTo>
                  <a:pt x="50546" y="0"/>
                </a:lnTo>
                <a:lnTo>
                  <a:pt x="0" y="107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7690368" y="3283913"/>
            <a:ext cx="122176" cy="195782"/>
          </a:xfrm>
          <a:custGeom>
            <a:avLst/>
            <a:gdLst/>
            <a:ahLst/>
            <a:cxnLst/>
            <a:rect l="l" t="t" r="r" b="b"/>
            <a:pathLst>
              <a:path w="100964" h="407034">
                <a:moveTo>
                  <a:pt x="100964" y="305308"/>
                </a:moveTo>
                <a:lnTo>
                  <a:pt x="75691" y="305308"/>
                </a:lnTo>
                <a:lnTo>
                  <a:pt x="75691" y="0"/>
                </a:lnTo>
                <a:lnTo>
                  <a:pt x="25272" y="0"/>
                </a:lnTo>
                <a:lnTo>
                  <a:pt x="25272" y="305308"/>
                </a:lnTo>
                <a:lnTo>
                  <a:pt x="0" y="305308"/>
                </a:lnTo>
                <a:lnTo>
                  <a:pt x="50545" y="407035"/>
                </a:lnTo>
                <a:lnTo>
                  <a:pt x="100964" y="30530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Овал 93"/>
          <p:cNvSpPr/>
          <p:nvPr/>
        </p:nvSpPr>
        <p:spPr>
          <a:xfrm>
            <a:off x="8692032" y="51180"/>
            <a:ext cx="396000" cy="396000"/>
          </a:xfrm>
          <a:prstGeom prst="ellipse">
            <a:avLst/>
          </a:prstGeom>
          <a:solidFill>
            <a:srgbClr val="BBE0E3">
              <a:lumMod val="50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rtlCol="0" anchor="ctr" anchorCtr="1"/>
          <a:lstStyle/>
          <a:p>
            <a:pPr algn="ctr" defTabSz="914400"/>
            <a:r>
              <a:rPr lang="ru-RU" b="1" kern="0" dirty="0" smtClean="0">
                <a:solidFill>
                  <a:srgbClr val="FFFFFF"/>
                </a:solidFill>
                <a:latin typeface="Arial"/>
              </a:rPr>
              <a:t>7</a:t>
            </a:r>
            <a:endParaRPr lang="ru-RU" b="1" kern="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95" name="object 19"/>
          <p:cNvGrpSpPr/>
          <p:nvPr/>
        </p:nvGrpSpPr>
        <p:grpSpPr>
          <a:xfrm>
            <a:off x="747124" y="4515966"/>
            <a:ext cx="8082892" cy="432048"/>
            <a:chOff x="516572" y="6055677"/>
            <a:chExt cx="4218940" cy="379730"/>
          </a:xfrm>
        </p:grpSpPr>
        <p:sp>
          <p:nvSpPr>
            <p:cNvPr id="96" name="object 20"/>
            <p:cNvSpPr/>
            <p:nvPr/>
          </p:nvSpPr>
          <p:spPr>
            <a:xfrm>
              <a:off x="521334" y="6060439"/>
              <a:ext cx="4209415" cy="370205"/>
            </a:xfrm>
            <a:custGeom>
              <a:avLst/>
              <a:gdLst/>
              <a:ahLst/>
              <a:cxnLst/>
              <a:rect l="l" t="t" r="r" b="b"/>
              <a:pathLst>
                <a:path w="4209415" h="370204">
                  <a:moveTo>
                    <a:pt x="4147692" y="0"/>
                  </a:moveTo>
                  <a:lnTo>
                    <a:pt x="61696" y="0"/>
                  </a:lnTo>
                  <a:lnTo>
                    <a:pt x="37681" y="4857"/>
                  </a:lnTo>
                  <a:lnTo>
                    <a:pt x="18070" y="18097"/>
                  </a:lnTo>
                  <a:lnTo>
                    <a:pt x="4848" y="37719"/>
                  </a:lnTo>
                  <a:lnTo>
                    <a:pt x="0" y="61722"/>
                  </a:lnTo>
                  <a:lnTo>
                    <a:pt x="0" y="308483"/>
                  </a:lnTo>
                  <a:lnTo>
                    <a:pt x="4848" y="332486"/>
                  </a:lnTo>
                  <a:lnTo>
                    <a:pt x="18070" y="352107"/>
                  </a:lnTo>
                  <a:lnTo>
                    <a:pt x="37681" y="365347"/>
                  </a:lnTo>
                  <a:lnTo>
                    <a:pt x="61696" y="370205"/>
                  </a:lnTo>
                  <a:lnTo>
                    <a:pt x="4147692" y="370205"/>
                  </a:lnTo>
                  <a:lnTo>
                    <a:pt x="4171695" y="365347"/>
                  </a:lnTo>
                  <a:lnTo>
                    <a:pt x="4191317" y="352107"/>
                  </a:lnTo>
                  <a:lnTo>
                    <a:pt x="4204557" y="332486"/>
                  </a:lnTo>
                  <a:lnTo>
                    <a:pt x="4209415" y="308483"/>
                  </a:lnTo>
                  <a:lnTo>
                    <a:pt x="4209415" y="61722"/>
                  </a:lnTo>
                  <a:lnTo>
                    <a:pt x="4204557" y="37719"/>
                  </a:lnTo>
                  <a:lnTo>
                    <a:pt x="4191317" y="18097"/>
                  </a:lnTo>
                  <a:lnTo>
                    <a:pt x="4171695" y="4857"/>
                  </a:lnTo>
                  <a:lnTo>
                    <a:pt x="4147692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" name="object 21"/>
            <p:cNvSpPr/>
            <p:nvPr/>
          </p:nvSpPr>
          <p:spPr>
            <a:xfrm>
              <a:off x="521334" y="6060439"/>
              <a:ext cx="4209415" cy="370205"/>
            </a:xfrm>
            <a:custGeom>
              <a:avLst/>
              <a:gdLst/>
              <a:ahLst/>
              <a:cxnLst/>
              <a:rect l="l" t="t" r="r" b="b"/>
              <a:pathLst>
                <a:path w="4209415" h="370204">
                  <a:moveTo>
                    <a:pt x="61696" y="0"/>
                  </a:moveTo>
                  <a:lnTo>
                    <a:pt x="37681" y="4857"/>
                  </a:lnTo>
                  <a:lnTo>
                    <a:pt x="18070" y="18097"/>
                  </a:lnTo>
                  <a:lnTo>
                    <a:pt x="4848" y="37719"/>
                  </a:lnTo>
                  <a:lnTo>
                    <a:pt x="0" y="61722"/>
                  </a:lnTo>
                  <a:lnTo>
                    <a:pt x="0" y="308483"/>
                  </a:lnTo>
                  <a:lnTo>
                    <a:pt x="4848" y="332486"/>
                  </a:lnTo>
                  <a:lnTo>
                    <a:pt x="18070" y="352107"/>
                  </a:lnTo>
                  <a:lnTo>
                    <a:pt x="37681" y="365347"/>
                  </a:lnTo>
                  <a:lnTo>
                    <a:pt x="61696" y="370205"/>
                  </a:lnTo>
                  <a:lnTo>
                    <a:pt x="4147692" y="370205"/>
                  </a:lnTo>
                  <a:lnTo>
                    <a:pt x="4171695" y="365347"/>
                  </a:lnTo>
                  <a:lnTo>
                    <a:pt x="4191317" y="352107"/>
                  </a:lnTo>
                  <a:lnTo>
                    <a:pt x="4204557" y="332486"/>
                  </a:lnTo>
                  <a:lnTo>
                    <a:pt x="4209415" y="308483"/>
                  </a:lnTo>
                  <a:lnTo>
                    <a:pt x="4209415" y="61722"/>
                  </a:lnTo>
                  <a:lnTo>
                    <a:pt x="4204557" y="37719"/>
                  </a:lnTo>
                  <a:lnTo>
                    <a:pt x="4191317" y="18097"/>
                  </a:lnTo>
                  <a:lnTo>
                    <a:pt x="4171695" y="4857"/>
                  </a:lnTo>
                  <a:lnTo>
                    <a:pt x="4147692" y="0"/>
                  </a:lnTo>
                  <a:lnTo>
                    <a:pt x="61696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1" name="object 22"/>
          <p:cNvSpPr txBox="1"/>
          <p:nvPr/>
        </p:nvSpPr>
        <p:spPr>
          <a:xfrm>
            <a:off x="850240" y="4633244"/>
            <a:ext cx="82937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По решению Губернатора Волгоградской области семье погибшего дополнительно выплачивается 1 000 000 рублей</a:t>
            </a:r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636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772" y="1365526"/>
            <a:ext cx="285845" cy="47698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39695" y="3795886"/>
            <a:ext cx="808975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*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Ф</a:t>
            </a:r>
            <a:r>
              <a:rPr sz="1400" dirty="0" smtClean="0">
                <a:latin typeface="Times New Roman"/>
                <a:cs typeface="Times New Roman"/>
              </a:rPr>
              <a:t>едеральные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общеобразовательные</a:t>
            </a:r>
            <a:r>
              <a:rPr lang="ru-RU" sz="1400" spc="-5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организации</a:t>
            </a:r>
            <a:r>
              <a:rPr lang="ru-RU" sz="1400" spc="-5" dirty="0" smtClean="0">
                <a:latin typeface="Times New Roman"/>
                <a:cs typeface="Times New Roman"/>
              </a:rPr>
              <a:t> </a:t>
            </a:r>
            <a:r>
              <a:rPr sz="1400" spc="5" dirty="0" smtClean="0">
                <a:latin typeface="Times New Roman"/>
                <a:cs typeface="Times New Roman"/>
              </a:rPr>
              <a:t>со</a:t>
            </a:r>
            <a:r>
              <a:rPr lang="ru-RU" sz="1400" spc="5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специальными</a:t>
            </a:r>
            <a:r>
              <a:rPr lang="ru-RU" sz="1400" spc="-5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наименованиями</a:t>
            </a:r>
            <a:r>
              <a:rPr lang="ru-RU" sz="1400" spc="-5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«</a:t>
            </a:r>
            <a:r>
              <a:rPr lang="ru-RU" sz="1400" spc="-5" dirty="0" smtClean="0">
                <a:latin typeface="Times New Roman"/>
                <a:cs typeface="Times New Roman"/>
              </a:rPr>
              <a:t>П</a:t>
            </a:r>
            <a:r>
              <a:rPr sz="1400" spc="-5" dirty="0" smtClean="0">
                <a:latin typeface="Times New Roman"/>
                <a:cs typeface="Times New Roman"/>
              </a:rPr>
              <a:t>резидентское</a:t>
            </a:r>
            <a:r>
              <a:rPr sz="1400" dirty="0" smtClean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кадетское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училище</a:t>
            </a:r>
            <a:r>
              <a:rPr sz="1400" spc="-10" dirty="0" smtClean="0">
                <a:latin typeface="Times New Roman"/>
                <a:cs typeface="Times New Roman"/>
              </a:rPr>
              <a:t>»,</a:t>
            </a:r>
            <a:r>
              <a:rPr lang="ru-RU" sz="1400" spc="-10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«</a:t>
            </a:r>
            <a:r>
              <a:rPr lang="ru-RU" sz="1400" spc="-5" dirty="0" smtClean="0">
                <a:latin typeface="Times New Roman"/>
                <a:cs typeface="Times New Roman"/>
              </a:rPr>
              <a:t>С</a:t>
            </a:r>
            <a:r>
              <a:rPr sz="1400" spc="-5" dirty="0" smtClean="0">
                <a:latin typeface="Times New Roman"/>
                <a:cs typeface="Times New Roman"/>
              </a:rPr>
              <a:t>уворовское </a:t>
            </a:r>
            <a:r>
              <a:rPr sz="1400" dirty="0">
                <a:latin typeface="Times New Roman"/>
                <a:cs typeface="Times New Roman"/>
              </a:rPr>
              <a:t>военное </a:t>
            </a:r>
            <a:r>
              <a:rPr sz="1400" spc="-10" dirty="0">
                <a:latin typeface="Times New Roman"/>
                <a:cs typeface="Times New Roman"/>
              </a:rPr>
              <a:t>училище</a:t>
            </a:r>
            <a:r>
              <a:rPr sz="1400" spc="-10" dirty="0" smtClean="0">
                <a:latin typeface="Times New Roman"/>
                <a:cs typeface="Times New Roman"/>
              </a:rPr>
              <a:t>»,</a:t>
            </a:r>
            <a:r>
              <a:rPr lang="ru-RU" sz="1400" spc="-10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«</a:t>
            </a:r>
            <a:r>
              <a:rPr lang="ru-RU" sz="1400" spc="-5" dirty="0" smtClean="0">
                <a:latin typeface="Times New Roman"/>
                <a:cs typeface="Times New Roman"/>
              </a:rPr>
              <a:t>Н</a:t>
            </a:r>
            <a:r>
              <a:rPr sz="1400" spc="-5" dirty="0" smtClean="0">
                <a:latin typeface="Times New Roman"/>
                <a:cs typeface="Times New Roman"/>
              </a:rPr>
              <a:t>ахимовское </a:t>
            </a:r>
            <a:r>
              <a:rPr sz="1400" spc="-335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вое</a:t>
            </a:r>
            <a:r>
              <a:rPr sz="1400" spc="-15" dirty="0" smtClean="0">
                <a:latin typeface="Times New Roman"/>
                <a:cs typeface="Times New Roman"/>
              </a:rPr>
              <a:t>н</a:t>
            </a:r>
            <a:r>
              <a:rPr sz="1400" spc="5" dirty="0" smtClean="0">
                <a:latin typeface="Times New Roman"/>
                <a:cs typeface="Times New Roman"/>
              </a:rPr>
              <a:t>н</a:t>
            </a:r>
            <a:r>
              <a:rPr sz="1400" spc="-20" dirty="0" smtClean="0">
                <a:latin typeface="Times New Roman"/>
                <a:cs typeface="Times New Roman"/>
              </a:rPr>
              <a:t>о</a:t>
            </a:r>
            <a:r>
              <a:rPr sz="1400" spc="10" dirty="0" smtClean="0">
                <a:latin typeface="Times New Roman"/>
                <a:cs typeface="Times New Roman"/>
              </a:rPr>
              <a:t>-м</a:t>
            </a:r>
            <a:r>
              <a:rPr sz="1400" spc="-20" dirty="0" smtClean="0">
                <a:latin typeface="Times New Roman"/>
                <a:cs typeface="Times New Roman"/>
              </a:rPr>
              <a:t>о</a:t>
            </a:r>
            <a:r>
              <a:rPr sz="1400" dirty="0" smtClean="0">
                <a:latin typeface="Times New Roman"/>
                <a:cs typeface="Times New Roman"/>
              </a:rPr>
              <a:t>рс</a:t>
            </a:r>
            <a:r>
              <a:rPr sz="1400" spc="15" dirty="0" smtClean="0">
                <a:latin typeface="Times New Roman"/>
                <a:cs typeface="Times New Roman"/>
              </a:rPr>
              <a:t>к</a:t>
            </a:r>
            <a:r>
              <a:rPr sz="1400" dirty="0" smtClean="0">
                <a:latin typeface="Times New Roman"/>
                <a:cs typeface="Times New Roman"/>
              </a:rPr>
              <a:t>ое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sz="1400" spc="-20" dirty="0" smtClean="0">
                <a:latin typeface="Times New Roman"/>
                <a:cs typeface="Times New Roman"/>
              </a:rPr>
              <a:t>у</a:t>
            </a:r>
            <a:r>
              <a:rPr sz="1400" spc="-5" dirty="0" smtClean="0">
                <a:latin typeface="Times New Roman"/>
                <a:cs typeface="Times New Roman"/>
              </a:rPr>
              <a:t>ч</a:t>
            </a:r>
            <a:r>
              <a:rPr sz="1400" spc="-10" dirty="0" smtClean="0">
                <a:latin typeface="Times New Roman"/>
                <a:cs typeface="Times New Roman"/>
              </a:rPr>
              <a:t>и</a:t>
            </a:r>
            <a:r>
              <a:rPr sz="1400" spc="15" dirty="0" smtClean="0">
                <a:latin typeface="Times New Roman"/>
                <a:cs typeface="Times New Roman"/>
              </a:rPr>
              <a:t>л</a:t>
            </a:r>
            <a:r>
              <a:rPr sz="1400" spc="-10" dirty="0" smtClean="0">
                <a:latin typeface="Times New Roman"/>
                <a:cs typeface="Times New Roman"/>
              </a:rPr>
              <a:t>и</a:t>
            </a:r>
            <a:r>
              <a:rPr sz="1400" spc="20" dirty="0" smtClean="0">
                <a:latin typeface="Times New Roman"/>
                <a:cs typeface="Times New Roman"/>
              </a:rPr>
              <a:t>щ</a:t>
            </a:r>
            <a:r>
              <a:rPr sz="1400" spc="15" dirty="0" smtClean="0">
                <a:latin typeface="Times New Roman"/>
                <a:cs typeface="Times New Roman"/>
              </a:rPr>
              <a:t>е</a:t>
            </a:r>
            <a:r>
              <a:rPr sz="1400" spc="-65" dirty="0" smtClean="0">
                <a:latin typeface="Times New Roman"/>
                <a:cs typeface="Times New Roman"/>
              </a:rPr>
              <a:t>»</a:t>
            </a:r>
            <a:r>
              <a:rPr sz="1400" dirty="0" smtClean="0">
                <a:latin typeface="Times New Roman"/>
                <a:cs typeface="Times New Roman"/>
              </a:rPr>
              <a:t>,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sz="1400" spc="-45" dirty="0" smtClean="0">
                <a:latin typeface="Times New Roman"/>
                <a:cs typeface="Times New Roman"/>
              </a:rPr>
              <a:t>«</a:t>
            </a:r>
            <a:r>
              <a:rPr lang="ru-RU" sz="1400" spc="-45" dirty="0" smtClean="0">
                <a:latin typeface="Times New Roman"/>
                <a:cs typeface="Times New Roman"/>
              </a:rPr>
              <a:t>К</a:t>
            </a:r>
            <a:r>
              <a:rPr sz="1400" spc="15" dirty="0" smtClean="0">
                <a:latin typeface="Times New Roman"/>
                <a:cs typeface="Times New Roman"/>
              </a:rPr>
              <a:t>а</a:t>
            </a:r>
            <a:r>
              <a:rPr sz="1400" spc="5" dirty="0" smtClean="0">
                <a:latin typeface="Times New Roman"/>
                <a:cs typeface="Times New Roman"/>
              </a:rPr>
              <a:t>д</a:t>
            </a:r>
            <a:r>
              <a:rPr sz="1400" spc="-25" dirty="0" smtClean="0">
                <a:latin typeface="Times New Roman"/>
                <a:cs typeface="Times New Roman"/>
              </a:rPr>
              <a:t>е</a:t>
            </a:r>
            <a:r>
              <a:rPr sz="1400" spc="5" dirty="0" smtClean="0">
                <a:latin typeface="Times New Roman"/>
                <a:cs typeface="Times New Roman"/>
              </a:rPr>
              <a:t>т</a:t>
            </a:r>
            <a:r>
              <a:rPr sz="1400" dirty="0" smtClean="0">
                <a:latin typeface="Times New Roman"/>
                <a:cs typeface="Times New Roman"/>
              </a:rPr>
              <a:t>ск</a:t>
            </a:r>
            <a:r>
              <a:rPr sz="1400" spc="-15" dirty="0" smtClean="0">
                <a:latin typeface="Times New Roman"/>
                <a:cs typeface="Times New Roman"/>
              </a:rPr>
              <a:t>и</a:t>
            </a:r>
            <a:r>
              <a:rPr sz="1400" dirty="0" smtClean="0">
                <a:latin typeface="Times New Roman"/>
                <a:cs typeface="Times New Roman"/>
              </a:rPr>
              <a:t>й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sz="1400" spc="10" dirty="0" smtClean="0">
                <a:latin typeface="Times New Roman"/>
                <a:cs typeface="Times New Roman"/>
              </a:rPr>
              <a:t>(м</a:t>
            </a:r>
            <a:r>
              <a:rPr sz="1400" spc="-20" dirty="0" smtClean="0">
                <a:latin typeface="Times New Roman"/>
                <a:cs typeface="Times New Roman"/>
              </a:rPr>
              <a:t>о</a:t>
            </a:r>
            <a:r>
              <a:rPr sz="1400" dirty="0" smtClean="0">
                <a:latin typeface="Times New Roman"/>
                <a:cs typeface="Times New Roman"/>
              </a:rPr>
              <a:t>рс</a:t>
            </a:r>
            <a:r>
              <a:rPr sz="1400" spc="15" dirty="0" smtClean="0">
                <a:latin typeface="Times New Roman"/>
                <a:cs typeface="Times New Roman"/>
              </a:rPr>
              <a:t>к</a:t>
            </a:r>
            <a:r>
              <a:rPr sz="1400" spc="-20" dirty="0" smtClean="0">
                <a:latin typeface="Times New Roman"/>
                <a:cs typeface="Times New Roman"/>
              </a:rPr>
              <a:t>о</a:t>
            </a:r>
            <a:r>
              <a:rPr sz="1400" dirty="0" smtClean="0">
                <a:latin typeface="Times New Roman"/>
                <a:cs typeface="Times New Roman"/>
              </a:rPr>
              <a:t>й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sz="1400" dirty="0" smtClean="0">
                <a:latin typeface="Times New Roman"/>
                <a:cs typeface="Times New Roman"/>
              </a:rPr>
              <a:t>ка</a:t>
            </a:r>
            <a:r>
              <a:rPr sz="1400" spc="20" dirty="0" smtClean="0">
                <a:latin typeface="Times New Roman"/>
                <a:cs typeface="Times New Roman"/>
              </a:rPr>
              <a:t>д</a:t>
            </a:r>
            <a:r>
              <a:rPr sz="1400" spc="-25" dirty="0" smtClean="0">
                <a:latin typeface="Times New Roman"/>
                <a:cs typeface="Times New Roman"/>
              </a:rPr>
              <a:t>е</a:t>
            </a:r>
            <a:r>
              <a:rPr sz="1400" spc="5" dirty="0" smtClean="0">
                <a:latin typeface="Times New Roman"/>
                <a:cs typeface="Times New Roman"/>
              </a:rPr>
              <a:t>т</a:t>
            </a:r>
            <a:r>
              <a:rPr sz="1400" dirty="0" smtClean="0">
                <a:latin typeface="Times New Roman"/>
                <a:cs typeface="Times New Roman"/>
              </a:rPr>
              <a:t>ск</a:t>
            </a:r>
            <a:r>
              <a:rPr sz="1400" spc="-15" dirty="0" smtClean="0">
                <a:latin typeface="Times New Roman"/>
                <a:cs typeface="Times New Roman"/>
              </a:rPr>
              <a:t>и</a:t>
            </a:r>
            <a:r>
              <a:rPr sz="1400" spc="5" dirty="0" smtClean="0">
                <a:latin typeface="Times New Roman"/>
                <a:cs typeface="Times New Roman"/>
              </a:rPr>
              <a:t>й</a:t>
            </a:r>
            <a:r>
              <a:rPr sz="1400" dirty="0" smtClean="0">
                <a:latin typeface="Times New Roman"/>
                <a:cs typeface="Times New Roman"/>
              </a:rPr>
              <a:t>)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во</a:t>
            </a:r>
            <a:r>
              <a:rPr sz="1400" spc="-25" dirty="0" smtClean="0">
                <a:latin typeface="Times New Roman"/>
                <a:cs typeface="Times New Roman"/>
              </a:rPr>
              <a:t>е</a:t>
            </a:r>
            <a:r>
              <a:rPr sz="1400" spc="5" dirty="0" smtClean="0">
                <a:latin typeface="Times New Roman"/>
                <a:cs typeface="Times New Roman"/>
              </a:rPr>
              <a:t>н</a:t>
            </a:r>
            <a:r>
              <a:rPr sz="1400" spc="-10" dirty="0" smtClean="0">
                <a:latin typeface="Times New Roman"/>
                <a:cs typeface="Times New Roman"/>
              </a:rPr>
              <a:t>н</a:t>
            </a:r>
            <a:r>
              <a:rPr sz="1400" dirty="0" smtClean="0">
                <a:latin typeface="Times New Roman"/>
                <a:cs typeface="Times New Roman"/>
              </a:rPr>
              <a:t>ый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sz="1400" spc="15" dirty="0" smtClean="0">
                <a:latin typeface="Times New Roman"/>
                <a:cs typeface="Times New Roman"/>
              </a:rPr>
              <a:t>к</a:t>
            </a:r>
            <a:r>
              <a:rPr sz="1400" spc="-20" dirty="0" smtClean="0">
                <a:latin typeface="Times New Roman"/>
                <a:cs typeface="Times New Roman"/>
              </a:rPr>
              <a:t>о</a:t>
            </a:r>
            <a:r>
              <a:rPr sz="1400" spc="15" dirty="0" smtClean="0">
                <a:latin typeface="Times New Roman"/>
                <a:cs typeface="Times New Roman"/>
              </a:rPr>
              <a:t>р</a:t>
            </a:r>
            <a:r>
              <a:rPr sz="1400" spc="5" dirty="0" smtClean="0">
                <a:latin typeface="Times New Roman"/>
                <a:cs typeface="Times New Roman"/>
              </a:rPr>
              <a:t>п</a:t>
            </a:r>
            <a:r>
              <a:rPr sz="1400" spc="-20" dirty="0" smtClean="0">
                <a:latin typeface="Times New Roman"/>
                <a:cs typeface="Times New Roman"/>
              </a:rPr>
              <a:t>у</a:t>
            </a:r>
            <a:r>
              <a:rPr sz="1400" spc="35" dirty="0" smtClean="0">
                <a:latin typeface="Times New Roman"/>
                <a:cs typeface="Times New Roman"/>
              </a:rPr>
              <a:t>с</a:t>
            </a:r>
            <a:r>
              <a:rPr sz="1400" spc="-65" dirty="0" smtClean="0">
                <a:latin typeface="Times New Roman"/>
                <a:cs typeface="Times New Roman"/>
              </a:rPr>
              <a:t>»</a:t>
            </a:r>
            <a:r>
              <a:rPr sz="1400" dirty="0" smtClean="0">
                <a:latin typeface="Times New Roman"/>
                <a:cs typeface="Times New Roman"/>
              </a:rPr>
              <a:t>,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«</a:t>
            </a:r>
            <a:r>
              <a:rPr lang="ru-RU" sz="1400" spc="-5" dirty="0" smtClean="0">
                <a:latin typeface="Times New Roman"/>
                <a:cs typeface="Times New Roman"/>
              </a:rPr>
              <a:t>К</a:t>
            </a:r>
            <a:r>
              <a:rPr sz="1400" spc="-5" dirty="0" smtClean="0">
                <a:latin typeface="Times New Roman"/>
                <a:cs typeface="Times New Roman"/>
              </a:rPr>
              <a:t>адетский</a:t>
            </a:r>
            <a:r>
              <a:rPr sz="1400" spc="-15" dirty="0" smtClean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корпус»,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 smtClean="0">
                <a:latin typeface="Times New Roman"/>
                <a:cs typeface="Times New Roman"/>
              </a:rPr>
              <a:t>«</a:t>
            </a:r>
            <a:r>
              <a:rPr lang="ru-RU" sz="1400" spc="-10" dirty="0" smtClean="0">
                <a:latin typeface="Times New Roman"/>
                <a:cs typeface="Times New Roman"/>
              </a:rPr>
              <a:t>К</a:t>
            </a:r>
            <a:r>
              <a:rPr sz="1400" spc="-10" dirty="0" smtClean="0">
                <a:latin typeface="Times New Roman"/>
                <a:cs typeface="Times New Roman"/>
              </a:rPr>
              <a:t>азачий </a:t>
            </a:r>
            <a:r>
              <a:rPr sz="1400" dirty="0">
                <a:latin typeface="Times New Roman"/>
                <a:cs typeface="Times New Roman"/>
              </a:rPr>
              <a:t>кадетский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корпус»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381128" y="350008"/>
            <a:ext cx="2734976" cy="884230"/>
            <a:chOff x="2219007" y="723582"/>
            <a:chExt cx="1907539" cy="1838325"/>
          </a:xfrm>
        </p:grpSpPr>
        <p:sp>
          <p:nvSpPr>
            <p:cNvPr id="5" name="object 5"/>
            <p:cNvSpPr/>
            <p:nvPr/>
          </p:nvSpPr>
          <p:spPr>
            <a:xfrm>
              <a:off x="2223770" y="728344"/>
              <a:ext cx="1898014" cy="1828800"/>
            </a:xfrm>
            <a:custGeom>
              <a:avLst/>
              <a:gdLst/>
              <a:ahLst/>
              <a:cxnLst/>
              <a:rect l="l" t="t" r="r" b="b"/>
              <a:pathLst>
                <a:path w="1898014" h="1828800">
                  <a:moveTo>
                    <a:pt x="949071" y="0"/>
                  </a:moveTo>
                  <a:lnTo>
                    <a:pt x="900223" y="1189"/>
                  </a:lnTo>
                  <a:lnTo>
                    <a:pt x="852017" y="4720"/>
                  </a:lnTo>
                  <a:lnTo>
                    <a:pt x="804514" y="10534"/>
                  </a:lnTo>
                  <a:lnTo>
                    <a:pt x="757771" y="18574"/>
                  </a:lnTo>
                  <a:lnTo>
                    <a:pt x="711850" y="28783"/>
                  </a:lnTo>
                  <a:lnTo>
                    <a:pt x="666809" y="41103"/>
                  </a:lnTo>
                  <a:lnTo>
                    <a:pt x="622709" y="55477"/>
                  </a:lnTo>
                  <a:lnTo>
                    <a:pt x="579608" y="71848"/>
                  </a:lnTo>
                  <a:lnTo>
                    <a:pt x="537566" y="90157"/>
                  </a:lnTo>
                  <a:lnTo>
                    <a:pt x="496643" y="110349"/>
                  </a:lnTo>
                  <a:lnTo>
                    <a:pt x="456899" y="132364"/>
                  </a:lnTo>
                  <a:lnTo>
                    <a:pt x="418393" y="156146"/>
                  </a:lnTo>
                  <a:lnTo>
                    <a:pt x="381184" y="181638"/>
                  </a:lnTo>
                  <a:lnTo>
                    <a:pt x="345332" y="208781"/>
                  </a:lnTo>
                  <a:lnTo>
                    <a:pt x="310897" y="237520"/>
                  </a:lnTo>
                  <a:lnTo>
                    <a:pt x="277939" y="267795"/>
                  </a:lnTo>
                  <a:lnTo>
                    <a:pt x="246516" y="299550"/>
                  </a:lnTo>
                  <a:lnTo>
                    <a:pt x="216689" y="332727"/>
                  </a:lnTo>
                  <a:lnTo>
                    <a:pt x="188517" y="367269"/>
                  </a:lnTo>
                  <a:lnTo>
                    <a:pt x="162060" y="403119"/>
                  </a:lnTo>
                  <a:lnTo>
                    <a:pt x="137377" y="440219"/>
                  </a:lnTo>
                  <a:lnTo>
                    <a:pt x="114527" y="478511"/>
                  </a:lnTo>
                  <a:lnTo>
                    <a:pt x="93571" y="517939"/>
                  </a:lnTo>
                  <a:lnTo>
                    <a:pt x="74568" y="558444"/>
                  </a:lnTo>
                  <a:lnTo>
                    <a:pt x="57578" y="599970"/>
                  </a:lnTo>
                  <a:lnTo>
                    <a:pt x="42659" y="642459"/>
                  </a:lnTo>
                  <a:lnTo>
                    <a:pt x="29873" y="685853"/>
                  </a:lnTo>
                  <a:lnTo>
                    <a:pt x="19277" y="730096"/>
                  </a:lnTo>
                  <a:lnTo>
                    <a:pt x="10933" y="775129"/>
                  </a:lnTo>
                  <a:lnTo>
                    <a:pt x="4898" y="820896"/>
                  </a:lnTo>
                  <a:lnTo>
                    <a:pt x="1234" y="867338"/>
                  </a:lnTo>
                  <a:lnTo>
                    <a:pt x="0" y="914400"/>
                  </a:lnTo>
                  <a:lnTo>
                    <a:pt x="1234" y="961461"/>
                  </a:lnTo>
                  <a:lnTo>
                    <a:pt x="4898" y="1007903"/>
                  </a:lnTo>
                  <a:lnTo>
                    <a:pt x="10933" y="1053670"/>
                  </a:lnTo>
                  <a:lnTo>
                    <a:pt x="19277" y="1098703"/>
                  </a:lnTo>
                  <a:lnTo>
                    <a:pt x="29873" y="1142946"/>
                  </a:lnTo>
                  <a:lnTo>
                    <a:pt x="42659" y="1186340"/>
                  </a:lnTo>
                  <a:lnTo>
                    <a:pt x="57578" y="1228829"/>
                  </a:lnTo>
                  <a:lnTo>
                    <a:pt x="74568" y="1270355"/>
                  </a:lnTo>
                  <a:lnTo>
                    <a:pt x="93571" y="1310860"/>
                  </a:lnTo>
                  <a:lnTo>
                    <a:pt x="114527" y="1350288"/>
                  </a:lnTo>
                  <a:lnTo>
                    <a:pt x="137377" y="1388580"/>
                  </a:lnTo>
                  <a:lnTo>
                    <a:pt x="162060" y="1425680"/>
                  </a:lnTo>
                  <a:lnTo>
                    <a:pt x="188517" y="1461530"/>
                  </a:lnTo>
                  <a:lnTo>
                    <a:pt x="216689" y="1496072"/>
                  </a:lnTo>
                  <a:lnTo>
                    <a:pt x="246516" y="1529249"/>
                  </a:lnTo>
                  <a:lnTo>
                    <a:pt x="277939" y="1561004"/>
                  </a:lnTo>
                  <a:lnTo>
                    <a:pt x="310897" y="1591279"/>
                  </a:lnTo>
                  <a:lnTo>
                    <a:pt x="345332" y="1620018"/>
                  </a:lnTo>
                  <a:lnTo>
                    <a:pt x="381184" y="1647161"/>
                  </a:lnTo>
                  <a:lnTo>
                    <a:pt x="418393" y="1672653"/>
                  </a:lnTo>
                  <a:lnTo>
                    <a:pt x="456899" y="1696435"/>
                  </a:lnTo>
                  <a:lnTo>
                    <a:pt x="496643" y="1718450"/>
                  </a:lnTo>
                  <a:lnTo>
                    <a:pt x="537566" y="1738642"/>
                  </a:lnTo>
                  <a:lnTo>
                    <a:pt x="579608" y="1756951"/>
                  </a:lnTo>
                  <a:lnTo>
                    <a:pt x="622709" y="1773322"/>
                  </a:lnTo>
                  <a:lnTo>
                    <a:pt x="666809" y="1787696"/>
                  </a:lnTo>
                  <a:lnTo>
                    <a:pt x="711850" y="1800016"/>
                  </a:lnTo>
                  <a:lnTo>
                    <a:pt x="757771" y="1810225"/>
                  </a:lnTo>
                  <a:lnTo>
                    <a:pt x="804514" y="1818265"/>
                  </a:lnTo>
                  <a:lnTo>
                    <a:pt x="852017" y="1824079"/>
                  </a:lnTo>
                  <a:lnTo>
                    <a:pt x="900223" y="1827610"/>
                  </a:lnTo>
                  <a:lnTo>
                    <a:pt x="949071" y="1828800"/>
                  </a:lnTo>
                  <a:lnTo>
                    <a:pt x="997907" y="1827610"/>
                  </a:lnTo>
                  <a:lnTo>
                    <a:pt x="1046101" y="1824079"/>
                  </a:lnTo>
                  <a:lnTo>
                    <a:pt x="1093595" y="1818265"/>
                  </a:lnTo>
                  <a:lnTo>
                    <a:pt x="1140328" y="1810225"/>
                  </a:lnTo>
                  <a:lnTo>
                    <a:pt x="1186240" y="1800016"/>
                  </a:lnTo>
                  <a:lnTo>
                    <a:pt x="1231273" y="1787696"/>
                  </a:lnTo>
                  <a:lnTo>
                    <a:pt x="1275366" y="1773322"/>
                  </a:lnTo>
                  <a:lnTo>
                    <a:pt x="1318460" y="1756951"/>
                  </a:lnTo>
                  <a:lnTo>
                    <a:pt x="1360495" y="1738642"/>
                  </a:lnTo>
                  <a:lnTo>
                    <a:pt x="1401412" y="1718450"/>
                  </a:lnTo>
                  <a:lnTo>
                    <a:pt x="1441151" y="1696435"/>
                  </a:lnTo>
                  <a:lnTo>
                    <a:pt x="1479652" y="1672653"/>
                  </a:lnTo>
                  <a:lnTo>
                    <a:pt x="1516857" y="1647161"/>
                  </a:lnTo>
                  <a:lnTo>
                    <a:pt x="1552704" y="1620018"/>
                  </a:lnTo>
                  <a:lnTo>
                    <a:pt x="1587136" y="1591279"/>
                  </a:lnTo>
                  <a:lnTo>
                    <a:pt x="1620091" y="1561004"/>
                  </a:lnTo>
                  <a:lnTo>
                    <a:pt x="1651511" y="1529249"/>
                  </a:lnTo>
                  <a:lnTo>
                    <a:pt x="1681335" y="1496072"/>
                  </a:lnTo>
                  <a:lnTo>
                    <a:pt x="1709505" y="1461530"/>
                  </a:lnTo>
                  <a:lnTo>
                    <a:pt x="1735961" y="1425680"/>
                  </a:lnTo>
                  <a:lnTo>
                    <a:pt x="1760642" y="1388580"/>
                  </a:lnTo>
                  <a:lnTo>
                    <a:pt x="1783490" y="1350288"/>
                  </a:lnTo>
                  <a:lnTo>
                    <a:pt x="1804445" y="1310860"/>
                  </a:lnTo>
                  <a:lnTo>
                    <a:pt x="1823448" y="1270355"/>
                  </a:lnTo>
                  <a:lnTo>
                    <a:pt x="1840438" y="1228829"/>
                  </a:lnTo>
                  <a:lnTo>
                    <a:pt x="1855355" y="1186340"/>
                  </a:lnTo>
                  <a:lnTo>
                    <a:pt x="1868142" y="1142946"/>
                  </a:lnTo>
                  <a:lnTo>
                    <a:pt x="1878737" y="1098703"/>
                  </a:lnTo>
                  <a:lnTo>
                    <a:pt x="1887082" y="1053670"/>
                  </a:lnTo>
                  <a:lnTo>
                    <a:pt x="1893116" y="1007903"/>
                  </a:lnTo>
                  <a:lnTo>
                    <a:pt x="1896780" y="961461"/>
                  </a:lnTo>
                  <a:lnTo>
                    <a:pt x="1898015" y="914400"/>
                  </a:lnTo>
                  <a:lnTo>
                    <a:pt x="1896780" y="867338"/>
                  </a:lnTo>
                  <a:lnTo>
                    <a:pt x="1893116" y="820896"/>
                  </a:lnTo>
                  <a:lnTo>
                    <a:pt x="1887082" y="775129"/>
                  </a:lnTo>
                  <a:lnTo>
                    <a:pt x="1878737" y="730096"/>
                  </a:lnTo>
                  <a:lnTo>
                    <a:pt x="1868142" y="685853"/>
                  </a:lnTo>
                  <a:lnTo>
                    <a:pt x="1855355" y="642459"/>
                  </a:lnTo>
                  <a:lnTo>
                    <a:pt x="1840438" y="599970"/>
                  </a:lnTo>
                  <a:lnTo>
                    <a:pt x="1823448" y="558444"/>
                  </a:lnTo>
                  <a:lnTo>
                    <a:pt x="1804445" y="517939"/>
                  </a:lnTo>
                  <a:lnTo>
                    <a:pt x="1783490" y="478511"/>
                  </a:lnTo>
                  <a:lnTo>
                    <a:pt x="1760642" y="440219"/>
                  </a:lnTo>
                  <a:lnTo>
                    <a:pt x="1735961" y="403119"/>
                  </a:lnTo>
                  <a:lnTo>
                    <a:pt x="1709505" y="367269"/>
                  </a:lnTo>
                  <a:lnTo>
                    <a:pt x="1681335" y="332727"/>
                  </a:lnTo>
                  <a:lnTo>
                    <a:pt x="1651511" y="299550"/>
                  </a:lnTo>
                  <a:lnTo>
                    <a:pt x="1620091" y="267795"/>
                  </a:lnTo>
                  <a:lnTo>
                    <a:pt x="1587136" y="237520"/>
                  </a:lnTo>
                  <a:lnTo>
                    <a:pt x="1552704" y="208781"/>
                  </a:lnTo>
                  <a:lnTo>
                    <a:pt x="1516857" y="181638"/>
                  </a:lnTo>
                  <a:lnTo>
                    <a:pt x="1479652" y="156146"/>
                  </a:lnTo>
                  <a:lnTo>
                    <a:pt x="1441151" y="132364"/>
                  </a:lnTo>
                  <a:lnTo>
                    <a:pt x="1401412" y="110349"/>
                  </a:lnTo>
                  <a:lnTo>
                    <a:pt x="1360495" y="90157"/>
                  </a:lnTo>
                  <a:lnTo>
                    <a:pt x="1318460" y="71848"/>
                  </a:lnTo>
                  <a:lnTo>
                    <a:pt x="1275366" y="55477"/>
                  </a:lnTo>
                  <a:lnTo>
                    <a:pt x="1231273" y="41103"/>
                  </a:lnTo>
                  <a:lnTo>
                    <a:pt x="1186240" y="28783"/>
                  </a:lnTo>
                  <a:lnTo>
                    <a:pt x="1140328" y="18574"/>
                  </a:lnTo>
                  <a:lnTo>
                    <a:pt x="1093595" y="10534"/>
                  </a:lnTo>
                  <a:lnTo>
                    <a:pt x="1046101" y="4720"/>
                  </a:lnTo>
                  <a:lnTo>
                    <a:pt x="997907" y="1189"/>
                  </a:lnTo>
                  <a:lnTo>
                    <a:pt x="949071" y="0"/>
                  </a:lnTo>
                  <a:close/>
                </a:path>
              </a:pathLst>
            </a:custGeom>
            <a:solidFill>
              <a:srgbClr val="DEEAF6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2223770" y="728344"/>
              <a:ext cx="1898014" cy="1828800"/>
            </a:xfrm>
            <a:custGeom>
              <a:avLst/>
              <a:gdLst/>
              <a:ahLst/>
              <a:cxnLst/>
              <a:rect l="l" t="t" r="r" b="b"/>
              <a:pathLst>
                <a:path w="1898014" h="1828800">
                  <a:moveTo>
                    <a:pt x="949071" y="0"/>
                  </a:moveTo>
                  <a:lnTo>
                    <a:pt x="900223" y="1189"/>
                  </a:lnTo>
                  <a:lnTo>
                    <a:pt x="852017" y="4720"/>
                  </a:lnTo>
                  <a:lnTo>
                    <a:pt x="804514" y="10534"/>
                  </a:lnTo>
                  <a:lnTo>
                    <a:pt x="757771" y="18574"/>
                  </a:lnTo>
                  <a:lnTo>
                    <a:pt x="711850" y="28783"/>
                  </a:lnTo>
                  <a:lnTo>
                    <a:pt x="666809" y="41103"/>
                  </a:lnTo>
                  <a:lnTo>
                    <a:pt x="622709" y="55477"/>
                  </a:lnTo>
                  <a:lnTo>
                    <a:pt x="579608" y="71848"/>
                  </a:lnTo>
                  <a:lnTo>
                    <a:pt x="537566" y="90157"/>
                  </a:lnTo>
                  <a:lnTo>
                    <a:pt x="496643" y="110349"/>
                  </a:lnTo>
                  <a:lnTo>
                    <a:pt x="456899" y="132364"/>
                  </a:lnTo>
                  <a:lnTo>
                    <a:pt x="418393" y="156146"/>
                  </a:lnTo>
                  <a:lnTo>
                    <a:pt x="381184" y="181638"/>
                  </a:lnTo>
                  <a:lnTo>
                    <a:pt x="345332" y="208781"/>
                  </a:lnTo>
                  <a:lnTo>
                    <a:pt x="310897" y="237520"/>
                  </a:lnTo>
                  <a:lnTo>
                    <a:pt x="277939" y="267795"/>
                  </a:lnTo>
                  <a:lnTo>
                    <a:pt x="246516" y="299550"/>
                  </a:lnTo>
                  <a:lnTo>
                    <a:pt x="216689" y="332727"/>
                  </a:lnTo>
                  <a:lnTo>
                    <a:pt x="188517" y="367269"/>
                  </a:lnTo>
                  <a:lnTo>
                    <a:pt x="162060" y="403119"/>
                  </a:lnTo>
                  <a:lnTo>
                    <a:pt x="137377" y="440219"/>
                  </a:lnTo>
                  <a:lnTo>
                    <a:pt x="114527" y="478511"/>
                  </a:lnTo>
                  <a:lnTo>
                    <a:pt x="93571" y="517939"/>
                  </a:lnTo>
                  <a:lnTo>
                    <a:pt x="74568" y="558444"/>
                  </a:lnTo>
                  <a:lnTo>
                    <a:pt x="57578" y="599970"/>
                  </a:lnTo>
                  <a:lnTo>
                    <a:pt x="42659" y="642459"/>
                  </a:lnTo>
                  <a:lnTo>
                    <a:pt x="29873" y="685853"/>
                  </a:lnTo>
                  <a:lnTo>
                    <a:pt x="19277" y="730096"/>
                  </a:lnTo>
                  <a:lnTo>
                    <a:pt x="10933" y="775129"/>
                  </a:lnTo>
                  <a:lnTo>
                    <a:pt x="4898" y="820896"/>
                  </a:lnTo>
                  <a:lnTo>
                    <a:pt x="1234" y="867338"/>
                  </a:lnTo>
                  <a:lnTo>
                    <a:pt x="0" y="914400"/>
                  </a:lnTo>
                  <a:lnTo>
                    <a:pt x="1234" y="961461"/>
                  </a:lnTo>
                  <a:lnTo>
                    <a:pt x="4898" y="1007903"/>
                  </a:lnTo>
                  <a:lnTo>
                    <a:pt x="10933" y="1053670"/>
                  </a:lnTo>
                  <a:lnTo>
                    <a:pt x="19277" y="1098703"/>
                  </a:lnTo>
                  <a:lnTo>
                    <a:pt x="29873" y="1142946"/>
                  </a:lnTo>
                  <a:lnTo>
                    <a:pt x="42659" y="1186340"/>
                  </a:lnTo>
                  <a:lnTo>
                    <a:pt x="57578" y="1228829"/>
                  </a:lnTo>
                  <a:lnTo>
                    <a:pt x="74568" y="1270355"/>
                  </a:lnTo>
                  <a:lnTo>
                    <a:pt x="93571" y="1310860"/>
                  </a:lnTo>
                  <a:lnTo>
                    <a:pt x="114527" y="1350288"/>
                  </a:lnTo>
                  <a:lnTo>
                    <a:pt x="137377" y="1388580"/>
                  </a:lnTo>
                  <a:lnTo>
                    <a:pt x="162060" y="1425680"/>
                  </a:lnTo>
                  <a:lnTo>
                    <a:pt x="188517" y="1461530"/>
                  </a:lnTo>
                  <a:lnTo>
                    <a:pt x="216689" y="1496072"/>
                  </a:lnTo>
                  <a:lnTo>
                    <a:pt x="246516" y="1529249"/>
                  </a:lnTo>
                  <a:lnTo>
                    <a:pt x="277939" y="1561004"/>
                  </a:lnTo>
                  <a:lnTo>
                    <a:pt x="310897" y="1591279"/>
                  </a:lnTo>
                  <a:lnTo>
                    <a:pt x="345332" y="1620018"/>
                  </a:lnTo>
                  <a:lnTo>
                    <a:pt x="381184" y="1647161"/>
                  </a:lnTo>
                  <a:lnTo>
                    <a:pt x="418393" y="1672653"/>
                  </a:lnTo>
                  <a:lnTo>
                    <a:pt x="456899" y="1696435"/>
                  </a:lnTo>
                  <a:lnTo>
                    <a:pt x="496643" y="1718450"/>
                  </a:lnTo>
                  <a:lnTo>
                    <a:pt x="537566" y="1738642"/>
                  </a:lnTo>
                  <a:lnTo>
                    <a:pt x="579608" y="1756951"/>
                  </a:lnTo>
                  <a:lnTo>
                    <a:pt x="622709" y="1773322"/>
                  </a:lnTo>
                  <a:lnTo>
                    <a:pt x="666809" y="1787696"/>
                  </a:lnTo>
                  <a:lnTo>
                    <a:pt x="711850" y="1800016"/>
                  </a:lnTo>
                  <a:lnTo>
                    <a:pt x="757771" y="1810225"/>
                  </a:lnTo>
                  <a:lnTo>
                    <a:pt x="804514" y="1818265"/>
                  </a:lnTo>
                  <a:lnTo>
                    <a:pt x="852017" y="1824079"/>
                  </a:lnTo>
                  <a:lnTo>
                    <a:pt x="900223" y="1827610"/>
                  </a:lnTo>
                  <a:lnTo>
                    <a:pt x="949071" y="1828800"/>
                  </a:lnTo>
                  <a:lnTo>
                    <a:pt x="997907" y="1827610"/>
                  </a:lnTo>
                  <a:lnTo>
                    <a:pt x="1046101" y="1824079"/>
                  </a:lnTo>
                  <a:lnTo>
                    <a:pt x="1093595" y="1818265"/>
                  </a:lnTo>
                  <a:lnTo>
                    <a:pt x="1140328" y="1810225"/>
                  </a:lnTo>
                  <a:lnTo>
                    <a:pt x="1186240" y="1800016"/>
                  </a:lnTo>
                  <a:lnTo>
                    <a:pt x="1231273" y="1787696"/>
                  </a:lnTo>
                  <a:lnTo>
                    <a:pt x="1275366" y="1773322"/>
                  </a:lnTo>
                  <a:lnTo>
                    <a:pt x="1318460" y="1756951"/>
                  </a:lnTo>
                  <a:lnTo>
                    <a:pt x="1360495" y="1738642"/>
                  </a:lnTo>
                  <a:lnTo>
                    <a:pt x="1401412" y="1718450"/>
                  </a:lnTo>
                  <a:lnTo>
                    <a:pt x="1441151" y="1696435"/>
                  </a:lnTo>
                  <a:lnTo>
                    <a:pt x="1479652" y="1672653"/>
                  </a:lnTo>
                  <a:lnTo>
                    <a:pt x="1516857" y="1647161"/>
                  </a:lnTo>
                  <a:lnTo>
                    <a:pt x="1552704" y="1620018"/>
                  </a:lnTo>
                  <a:lnTo>
                    <a:pt x="1587136" y="1591279"/>
                  </a:lnTo>
                  <a:lnTo>
                    <a:pt x="1620091" y="1561004"/>
                  </a:lnTo>
                  <a:lnTo>
                    <a:pt x="1651511" y="1529249"/>
                  </a:lnTo>
                  <a:lnTo>
                    <a:pt x="1681335" y="1496072"/>
                  </a:lnTo>
                  <a:lnTo>
                    <a:pt x="1709505" y="1461530"/>
                  </a:lnTo>
                  <a:lnTo>
                    <a:pt x="1735961" y="1425680"/>
                  </a:lnTo>
                  <a:lnTo>
                    <a:pt x="1760642" y="1388580"/>
                  </a:lnTo>
                  <a:lnTo>
                    <a:pt x="1783490" y="1350288"/>
                  </a:lnTo>
                  <a:lnTo>
                    <a:pt x="1804445" y="1310860"/>
                  </a:lnTo>
                  <a:lnTo>
                    <a:pt x="1823448" y="1270355"/>
                  </a:lnTo>
                  <a:lnTo>
                    <a:pt x="1840438" y="1228829"/>
                  </a:lnTo>
                  <a:lnTo>
                    <a:pt x="1855355" y="1186340"/>
                  </a:lnTo>
                  <a:lnTo>
                    <a:pt x="1868142" y="1142946"/>
                  </a:lnTo>
                  <a:lnTo>
                    <a:pt x="1878737" y="1098703"/>
                  </a:lnTo>
                  <a:lnTo>
                    <a:pt x="1887082" y="1053670"/>
                  </a:lnTo>
                  <a:lnTo>
                    <a:pt x="1893116" y="1007903"/>
                  </a:lnTo>
                  <a:lnTo>
                    <a:pt x="1896780" y="961461"/>
                  </a:lnTo>
                  <a:lnTo>
                    <a:pt x="1898015" y="914400"/>
                  </a:lnTo>
                  <a:lnTo>
                    <a:pt x="1896780" y="867338"/>
                  </a:lnTo>
                  <a:lnTo>
                    <a:pt x="1893116" y="820896"/>
                  </a:lnTo>
                  <a:lnTo>
                    <a:pt x="1887082" y="775129"/>
                  </a:lnTo>
                  <a:lnTo>
                    <a:pt x="1878737" y="730096"/>
                  </a:lnTo>
                  <a:lnTo>
                    <a:pt x="1868142" y="685853"/>
                  </a:lnTo>
                  <a:lnTo>
                    <a:pt x="1855355" y="642459"/>
                  </a:lnTo>
                  <a:lnTo>
                    <a:pt x="1840438" y="599970"/>
                  </a:lnTo>
                  <a:lnTo>
                    <a:pt x="1823448" y="558444"/>
                  </a:lnTo>
                  <a:lnTo>
                    <a:pt x="1804445" y="517939"/>
                  </a:lnTo>
                  <a:lnTo>
                    <a:pt x="1783490" y="478511"/>
                  </a:lnTo>
                  <a:lnTo>
                    <a:pt x="1760642" y="440219"/>
                  </a:lnTo>
                  <a:lnTo>
                    <a:pt x="1735961" y="403119"/>
                  </a:lnTo>
                  <a:lnTo>
                    <a:pt x="1709505" y="367269"/>
                  </a:lnTo>
                  <a:lnTo>
                    <a:pt x="1681335" y="332727"/>
                  </a:lnTo>
                  <a:lnTo>
                    <a:pt x="1651511" y="299550"/>
                  </a:lnTo>
                  <a:lnTo>
                    <a:pt x="1620091" y="267795"/>
                  </a:lnTo>
                  <a:lnTo>
                    <a:pt x="1587136" y="237520"/>
                  </a:lnTo>
                  <a:lnTo>
                    <a:pt x="1552704" y="208781"/>
                  </a:lnTo>
                  <a:lnTo>
                    <a:pt x="1516857" y="181638"/>
                  </a:lnTo>
                  <a:lnTo>
                    <a:pt x="1479652" y="156146"/>
                  </a:lnTo>
                  <a:lnTo>
                    <a:pt x="1441151" y="132364"/>
                  </a:lnTo>
                  <a:lnTo>
                    <a:pt x="1401412" y="110349"/>
                  </a:lnTo>
                  <a:lnTo>
                    <a:pt x="1360495" y="90157"/>
                  </a:lnTo>
                  <a:lnTo>
                    <a:pt x="1318460" y="71848"/>
                  </a:lnTo>
                  <a:lnTo>
                    <a:pt x="1275366" y="55477"/>
                  </a:lnTo>
                  <a:lnTo>
                    <a:pt x="1231273" y="41103"/>
                  </a:lnTo>
                  <a:lnTo>
                    <a:pt x="1186240" y="28783"/>
                  </a:lnTo>
                  <a:lnTo>
                    <a:pt x="1140328" y="18574"/>
                  </a:lnTo>
                  <a:lnTo>
                    <a:pt x="1093595" y="10534"/>
                  </a:lnTo>
                  <a:lnTo>
                    <a:pt x="1046101" y="4720"/>
                  </a:lnTo>
                  <a:lnTo>
                    <a:pt x="997907" y="1189"/>
                  </a:lnTo>
                  <a:lnTo>
                    <a:pt x="949071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56189" y="448000"/>
            <a:ext cx="2184853" cy="57066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46685" marR="139065" indent="-635" algn="ctr">
              <a:lnSpc>
                <a:spcPts val="2060"/>
              </a:lnSpc>
              <a:spcBef>
                <a:spcPts val="250"/>
              </a:spcBef>
            </a:pPr>
            <a:r>
              <a:rPr sz="1800" b="1" dirty="0">
                <a:latin typeface="Times New Roman"/>
                <a:cs typeface="Times New Roman"/>
              </a:rPr>
              <a:t>Дети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5" dirty="0" smtClean="0">
                <a:latin typeface="Times New Roman"/>
                <a:cs typeface="Times New Roman"/>
              </a:rPr>
              <a:t>в</a:t>
            </a:r>
            <a:r>
              <a:rPr sz="1800" b="1" dirty="0" smtClean="0">
                <a:latin typeface="Times New Roman"/>
                <a:cs typeface="Times New Roman"/>
              </a:rPr>
              <a:t>оен</a:t>
            </a:r>
            <a:r>
              <a:rPr sz="1800" b="1" spc="5" dirty="0" smtClean="0">
                <a:latin typeface="Times New Roman"/>
                <a:cs typeface="Times New Roman"/>
              </a:rPr>
              <a:t>н</a:t>
            </a:r>
            <a:r>
              <a:rPr sz="1800" b="1" dirty="0" smtClean="0">
                <a:latin typeface="Times New Roman"/>
                <a:cs typeface="Times New Roman"/>
              </a:rPr>
              <a:t>о</a:t>
            </a:r>
            <a:r>
              <a:rPr sz="1800" b="1" spc="-5" dirty="0" smtClean="0">
                <a:latin typeface="Times New Roman"/>
                <a:cs typeface="Times New Roman"/>
              </a:rPr>
              <a:t>сл</a:t>
            </a:r>
            <a:r>
              <a:rPr lang="ru-RU" sz="1800" b="1" spc="-5" dirty="0" smtClean="0">
                <a:latin typeface="Times New Roman"/>
                <a:cs typeface="Times New Roman"/>
              </a:rPr>
              <a:t>ужащих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81965" y="1306405"/>
            <a:ext cx="2289072" cy="595232"/>
            <a:chOff x="716597" y="2552382"/>
            <a:chExt cx="1891664" cy="915035"/>
          </a:xfrm>
        </p:grpSpPr>
        <p:sp>
          <p:nvSpPr>
            <p:cNvPr id="9" name="object 9"/>
            <p:cNvSpPr/>
            <p:nvPr/>
          </p:nvSpPr>
          <p:spPr>
            <a:xfrm>
              <a:off x="721359" y="2557144"/>
              <a:ext cx="1882139" cy="905510"/>
            </a:xfrm>
            <a:custGeom>
              <a:avLst/>
              <a:gdLst/>
              <a:ahLst/>
              <a:cxnLst/>
              <a:rect l="l" t="t" r="r" b="b"/>
              <a:pathLst>
                <a:path w="1882139" h="905510">
                  <a:moveTo>
                    <a:pt x="1731264" y="0"/>
                  </a:moveTo>
                  <a:lnTo>
                    <a:pt x="150914" y="0"/>
                  </a:lnTo>
                  <a:lnTo>
                    <a:pt x="103217" y="7693"/>
                  </a:lnTo>
                  <a:lnTo>
                    <a:pt x="61790" y="29114"/>
                  </a:lnTo>
                  <a:lnTo>
                    <a:pt x="29120" y="61776"/>
                  </a:lnTo>
                  <a:lnTo>
                    <a:pt x="7694" y="103193"/>
                  </a:lnTo>
                  <a:lnTo>
                    <a:pt x="0" y="150875"/>
                  </a:lnTo>
                  <a:lnTo>
                    <a:pt x="0" y="754634"/>
                  </a:lnTo>
                  <a:lnTo>
                    <a:pt x="7694" y="802316"/>
                  </a:lnTo>
                  <a:lnTo>
                    <a:pt x="29120" y="843733"/>
                  </a:lnTo>
                  <a:lnTo>
                    <a:pt x="61790" y="876395"/>
                  </a:lnTo>
                  <a:lnTo>
                    <a:pt x="103217" y="897816"/>
                  </a:lnTo>
                  <a:lnTo>
                    <a:pt x="150914" y="905510"/>
                  </a:lnTo>
                  <a:lnTo>
                    <a:pt x="1731264" y="905510"/>
                  </a:lnTo>
                  <a:lnTo>
                    <a:pt x="1778946" y="897816"/>
                  </a:lnTo>
                  <a:lnTo>
                    <a:pt x="1820363" y="876395"/>
                  </a:lnTo>
                  <a:lnTo>
                    <a:pt x="1853025" y="843733"/>
                  </a:lnTo>
                  <a:lnTo>
                    <a:pt x="1874446" y="802316"/>
                  </a:lnTo>
                  <a:lnTo>
                    <a:pt x="1882139" y="754634"/>
                  </a:lnTo>
                  <a:lnTo>
                    <a:pt x="1882139" y="150875"/>
                  </a:lnTo>
                  <a:lnTo>
                    <a:pt x="1874446" y="103193"/>
                  </a:lnTo>
                  <a:lnTo>
                    <a:pt x="1853025" y="61776"/>
                  </a:lnTo>
                  <a:lnTo>
                    <a:pt x="1820363" y="29114"/>
                  </a:lnTo>
                  <a:lnTo>
                    <a:pt x="1778946" y="7693"/>
                  </a:lnTo>
                  <a:lnTo>
                    <a:pt x="1731264" y="0"/>
                  </a:lnTo>
                  <a:close/>
                </a:path>
              </a:pathLst>
            </a:custGeom>
            <a:solidFill>
              <a:srgbClr val="A8D08D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21359" y="2557144"/>
              <a:ext cx="1882139" cy="905510"/>
            </a:xfrm>
            <a:custGeom>
              <a:avLst/>
              <a:gdLst/>
              <a:ahLst/>
              <a:cxnLst/>
              <a:rect l="l" t="t" r="r" b="b"/>
              <a:pathLst>
                <a:path w="1882139" h="905510">
                  <a:moveTo>
                    <a:pt x="150914" y="0"/>
                  </a:moveTo>
                  <a:lnTo>
                    <a:pt x="103217" y="7693"/>
                  </a:lnTo>
                  <a:lnTo>
                    <a:pt x="61790" y="29114"/>
                  </a:lnTo>
                  <a:lnTo>
                    <a:pt x="29120" y="61776"/>
                  </a:lnTo>
                  <a:lnTo>
                    <a:pt x="7694" y="103193"/>
                  </a:lnTo>
                  <a:lnTo>
                    <a:pt x="0" y="150875"/>
                  </a:lnTo>
                  <a:lnTo>
                    <a:pt x="0" y="754634"/>
                  </a:lnTo>
                  <a:lnTo>
                    <a:pt x="7694" y="802316"/>
                  </a:lnTo>
                  <a:lnTo>
                    <a:pt x="29120" y="843733"/>
                  </a:lnTo>
                  <a:lnTo>
                    <a:pt x="61790" y="876395"/>
                  </a:lnTo>
                  <a:lnTo>
                    <a:pt x="103217" y="897816"/>
                  </a:lnTo>
                  <a:lnTo>
                    <a:pt x="150914" y="905510"/>
                  </a:lnTo>
                  <a:lnTo>
                    <a:pt x="1731264" y="905510"/>
                  </a:lnTo>
                  <a:lnTo>
                    <a:pt x="1778946" y="897816"/>
                  </a:lnTo>
                  <a:lnTo>
                    <a:pt x="1820363" y="876395"/>
                  </a:lnTo>
                  <a:lnTo>
                    <a:pt x="1853025" y="843733"/>
                  </a:lnTo>
                  <a:lnTo>
                    <a:pt x="1874446" y="802316"/>
                  </a:lnTo>
                  <a:lnTo>
                    <a:pt x="1882139" y="754634"/>
                  </a:lnTo>
                  <a:lnTo>
                    <a:pt x="1882139" y="150875"/>
                  </a:lnTo>
                  <a:lnTo>
                    <a:pt x="1874446" y="103193"/>
                  </a:lnTo>
                  <a:lnTo>
                    <a:pt x="1853025" y="61776"/>
                  </a:lnTo>
                  <a:lnTo>
                    <a:pt x="1820363" y="29114"/>
                  </a:lnTo>
                  <a:lnTo>
                    <a:pt x="1778946" y="7693"/>
                  </a:lnTo>
                  <a:lnTo>
                    <a:pt x="1731264" y="0"/>
                  </a:lnTo>
                  <a:lnTo>
                    <a:pt x="150914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5413" y="1261135"/>
            <a:ext cx="1937145" cy="64120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065" marR="5080" indent="-3175" algn="ctr">
              <a:lnSpc>
                <a:spcPts val="1620"/>
              </a:lnSpc>
              <a:spcBef>
                <a:spcPts val="200"/>
              </a:spcBef>
            </a:pPr>
            <a:r>
              <a:rPr sz="1400" b="1" spc="-10" dirty="0">
                <a:latin typeface="Times New Roman"/>
                <a:cs typeface="Times New Roman"/>
              </a:rPr>
              <a:t>принимающих </a:t>
            </a:r>
            <a:r>
              <a:rPr sz="1400" b="1" spc="-5" dirty="0">
                <a:latin typeface="Times New Roman"/>
                <a:cs typeface="Times New Roman"/>
              </a:rPr>
              <a:t> (принимавших) 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участие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операции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226015" y="1349818"/>
            <a:ext cx="3021219" cy="659201"/>
            <a:chOff x="3748722" y="2552382"/>
            <a:chExt cx="2759710" cy="915035"/>
          </a:xfrm>
        </p:grpSpPr>
        <p:sp>
          <p:nvSpPr>
            <p:cNvPr id="13" name="object 13"/>
            <p:cNvSpPr/>
            <p:nvPr/>
          </p:nvSpPr>
          <p:spPr>
            <a:xfrm>
              <a:off x="3753484" y="2557144"/>
              <a:ext cx="2750185" cy="905510"/>
            </a:xfrm>
            <a:custGeom>
              <a:avLst/>
              <a:gdLst/>
              <a:ahLst/>
              <a:cxnLst/>
              <a:rect l="l" t="t" r="r" b="b"/>
              <a:pathLst>
                <a:path w="2750184" h="905510">
                  <a:moveTo>
                    <a:pt x="2599309" y="0"/>
                  </a:moveTo>
                  <a:lnTo>
                    <a:pt x="150875" y="0"/>
                  </a:lnTo>
                  <a:lnTo>
                    <a:pt x="103193" y="7693"/>
                  </a:lnTo>
                  <a:lnTo>
                    <a:pt x="61776" y="29114"/>
                  </a:lnTo>
                  <a:lnTo>
                    <a:pt x="29114" y="61776"/>
                  </a:lnTo>
                  <a:lnTo>
                    <a:pt x="7693" y="103193"/>
                  </a:lnTo>
                  <a:lnTo>
                    <a:pt x="0" y="150875"/>
                  </a:lnTo>
                  <a:lnTo>
                    <a:pt x="0" y="754634"/>
                  </a:lnTo>
                  <a:lnTo>
                    <a:pt x="7693" y="802316"/>
                  </a:lnTo>
                  <a:lnTo>
                    <a:pt x="29114" y="843733"/>
                  </a:lnTo>
                  <a:lnTo>
                    <a:pt x="61776" y="876395"/>
                  </a:lnTo>
                  <a:lnTo>
                    <a:pt x="103193" y="897816"/>
                  </a:lnTo>
                  <a:lnTo>
                    <a:pt x="150875" y="905510"/>
                  </a:lnTo>
                  <a:lnTo>
                    <a:pt x="2599309" y="905510"/>
                  </a:lnTo>
                  <a:lnTo>
                    <a:pt x="2646991" y="897816"/>
                  </a:lnTo>
                  <a:lnTo>
                    <a:pt x="2688408" y="876395"/>
                  </a:lnTo>
                  <a:lnTo>
                    <a:pt x="2721070" y="843733"/>
                  </a:lnTo>
                  <a:lnTo>
                    <a:pt x="2742491" y="802316"/>
                  </a:lnTo>
                  <a:lnTo>
                    <a:pt x="2750185" y="754634"/>
                  </a:lnTo>
                  <a:lnTo>
                    <a:pt x="2750185" y="150875"/>
                  </a:lnTo>
                  <a:lnTo>
                    <a:pt x="2742491" y="103193"/>
                  </a:lnTo>
                  <a:lnTo>
                    <a:pt x="2721070" y="61776"/>
                  </a:lnTo>
                  <a:lnTo>
                    <a:pt x="2688408" y="29114"/>
                  </a:lnTo>
                  <a:lnTo>
                    <a:pt x="2646991" y="7693"/>
                  </a:lnTo>
                  <a:lnTo>
                    <a:pt x="2599309" y="0"/>
                  </a:lnTo>
                  <a:close/>
                </a:path>
              </a:pathLst>
            </a:custGeom>
            <a:solidFill>
              <a:srgbClr val="A8D08D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3753484" y="2557144"/>
              <a:ext cx="2750185" cy="905510"/>
            </a:xfrm>
            <a:custGeom>
              <a:avLst/>
              <a:gdLst/>
              <a:ahLst/>
              <a:cxnLst/>
              <a:rect l="l" t="t" r="r" b="b"/>
              <a:pathLst>
                <a:path w="2750184" h="905510">
                  <a:moveTo>
                    <a:pt x="150875" y="0"/>
                  </a:moveTo>
                  <a:lnTo>
                    <a:pt x="103193" y="7693"/>
                  </a:lnTo>
                  <a:lnTo>
                    <a:pt x="61776" y="29114"/>
                  </a:lnTo>
                  <a:lnTo>
                    <a:pt x="29114" y="61776"/>
                  </a:lnTo>
                  <a:lnTo>
                    <a:pt x="7693" y="103193"/>
                  </a:lnTo>
                  <a:lnTo>
                    <a:pt x="0" y="150875"/>
                  </a:lnTo>
                  <a:lnTo>
                    <a:pt x="0" y="754634"/>
                  </a:lnTo>
                  <a:lnTo>
                    <a:pt x="7693" y="802316"/>
                  </a:lnTo>
                  <a:lnTo>
                    <a:pt x="29114" y="843733"/>
                  </a:lnTo>
                  <a:lnTo>
                    <a:pt x="61776" y="876395"/>
                  </a:lnTo>
                  <a:lnTo>
                    <a:pt x="103193" y="897816"/>
                  </a:lnTo>
                  <a:lnTo>
                    <a:pt x="150875" y="905510"/>
                  </a:lnTo>
                  <a:lnTo>
                    <a:pt x="2599309" y="905510"/>
                  </a:lnTo>
                  <a:lnTo>
                    <a:pt x="2646991" y="897816"/>
                  </a:lnTo>
                  <a:lnTo>
                    <a:pt x="2688408" y="876395"/>
                  </a:lnTo>
                  <a:lnTo>
                    <a:pt x="2721070" y="843733"/>
                  </a:lnTo>
                  <a:lnTo>
                    <a:pt x="2742491" y="802316"/>
                  </a:lnTo>
                  <a:lnTo>
                    <a:pt x="2750185" y="754634"/>
                  </a:lnTo>
                  <a:lnTo>
                    <a:pt x="2750185" y="150875"/>
                  </a:lnTo>
                  <a:lnTo>
                    <a:pt x="2742491" y="103193"/>
                  </a:lnTo>
                  <a:lnTo>
                    <a:pt x="2721070" y="61776"/>
                  </a:lnTo>
                  <a:lnTo>
                    <a:pt x="2688408" y="29114"/>
                  </a:lnTo>
                  <a:lnTo>
                    <a:pt x="2646991" y="7693"/>
                  </a:lnTo>
                  <a:lnTo>
                    <a:pt x="2599309" y="0"/>
                  </a:lnTo>
                  <a:lnTo>
                    <a:pt x="150875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87155" y="1358817"/>
            <a:ext cx="2700938" cy="64120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 algn="ctr">
              <a:lnSpc>
                <a:spcPts val="1620"/>
              </a:lnSpc>
              <a:spcBef>
                <a:spcPts val="200"/>
              </a:spcBef>
            </a:pPr>
            <a:r>
              <a:rPr sz="1400" b="1" spc="-5" dirty="0">
                <a:latin typeface="Times New Roman"/>
                <a:cs typeface="Times New Roman"/>
              </a:rPr>
              <a:t>погибших; </a:t>
            </a:r>
            <a:r>
              <a:rPr sz="1400" b="1" spc="-10" dirty="0">
                <a:latin typeface="Times New Roman"/>
                <a:cs typeface="Times New Roman"/>
              </a:rPr>
              <a:t>получивших 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увечье</a:t>
            </a:r>
            <a:r>
              <a:rPr sz="1400" b="1" spc="-5" dirty="0">
                <a:latin typeface="Times New Roman"/>
                <a:cs typeface="Times New Roman"/>
              </a:rPr>
              <a:t> (ранение,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травму, 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контузию)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или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заболевание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0688" y="1445424"/>
            <a:ext cx="590404" cy="467986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278843" y="1917909"/>
            <a:ext cx="2159886" cy="1708801"/>
            <a:chOff x="915352" y="3466909"/>
            <a:chExt cx="1558925" cy="2210435"/>
          </a:xfrm>
        </p:grpSpPr>
        <p:sp>
          <p:nvSpPr>
            <p:cNvPr id="18" name="object 18"/>
            <p:cNvSpPr/>
            <p:nvPr/>
          </p:nvSpPr>
          <p:spPr>
            <a:xfrm>
              <a:off x="2038857" y="3471671"/>
              <a:ext cx="430530" cy="1425575"/>
            </a:xfrm>
            <a:custGeom>
              <a:avLst/>
              <a:gdLst/>
              <a:ahLst/>
              <a:cxnLst/>
              <a:rect l="l" t="t" r="r" b="b"/>
              <a:pathLst>
                <a:path w="430530" h="1425575">
                  <a:moveTo>
                    <a:pt x="383540" y="261874"/>
                  </a:moveTo>
                  <a:lnTo>
                    <a:pt x="353060" y="292354"/>
                  </a:lnTo>
                  <a:lnTo>
                    <a:pt x="60833" y="0"/>
                  </a:lnTo>
                  <a:lnTo>
                    <a:pt x="0" y="60833"/>
                  </a:lnTo>
                  <a:lnTo>
                    <a:pt x="292227" y="353187"/>
                  </a:lnTo>
                  <a:lnTo>
                    <a:pt x="261874" y="383540"/>
                  </a:lnTo>
                  <a:lnTo>
                    <a:pt x="420116" y="420116"/>
                  </a:lnTo>
                  <a:lnTo>
                    <a:pt x="383540" y="261874"/>
                  </a:lnTo>
                  <a:close/>
                </a:path>
                <a:path w="430530" h="1425575">
                  <a:moveTo>
                    <a:pt x="200152" y="1399540"/>
                  </a:moveTo>
                  <a:lnTo>
                    <a:pt x="169672" y="1369060"/>
                  </a:lnTo>
                  <a:lnTo>
                    <a:pt x="430403" y="1108456"/>
                  </a:lnTo>
                  <a:lnTo>
                    <a:pt x="369569" y="1047623"/>
                  </a:lnTo>
                  <a:lnTo>
                    <a:pt x="108839" y="1308227"/>
                  </a:lnTo>
                  <a:lnTo>
                    <a:pt x="78486" y="1277874"/>
                  </a:lnTo>
                  <a:lnTo>
                    <a:pt x="52450" y="1425575"/>
                  </a:lnTo>
                  <a:lnTo>
                    <a:pt x="200152" y="139954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20114" y="4944744"/>
              <a:ext cx="1508125" cy="727710"/>
            </a:xfrm>
            <a:custGeom>
              <a:avLst/>
              <a:gdLst/>
              <a:ahLst/>
              <a:cxnLst/>
              <a:rect l="l" t="t" r="r" b="b"/>
              <a:pathLst>
                <a:path w="1508125" h="727710">
                  <a:moveTo>
                    <a:pt x="1386840" y="0"/>
                  </a:moveTo>
                  <a:lnTo>
                    <a:pt x="121284" y="0"/>
                  </a:lnTo>
                  <a:lnTo>
                    <a:pt x="74077" y="9538"/>
                  </a:lnTo>
                  <a:lnTo>
                    <a:pt x="35525" y="35544"/>
                  </a:lnTo>
                  <a:lnTo>
                    <a:pt x="9531" y="74098"/>
                  </a:lnTo>
                  <a:lnTo>
                    <a:pt x="0" y="121285"/>
                  </a:lnTo>
                  <a:lnTo>
                    <a:pt x="0" y="606425"/>
                  </a:lnTo>
                  <a:lnTo>
                    <a:pt x="9531" y="653611"/>
                  </a:lnTo>
                  <a:lnTo>
                    <a:pt x="35525" y="692165"/>
                  </a:lnTo>
                  <a:lnTo>
                    <a:pt x="74077" y="718171"/>
                  </a:lnTo>
                  <a:lnTo>
                    <a:pt x="121284" y="727710"/>
                  </a:lnTo>
                  <a:lnTo>
                    <a:pt x="1386840" y="727710"/>
                  </a:lnTo>
                  <a:lnTo>
                    <a:pt x="1434026" y="718171"/>
                  </a:lnTo>
                  <a:lnTo>
                    <a:pt x="1472580" y="692165"/>
                  </a:lnTo>
                  <a:lnTo>
                    <a:pt x="1498586" y="653611"/>
                  </a:lnTo>
                  <a:lnTo>
                    <a:pt x="1508124" y="606425"/>
                  </a:lnTo>
                  <a:lnTo>
                    <a:pt x="1508124" y="121285"/>
                  </a:lnTo>
                  <a:lnTo>
                    <a:pt x="1498586" y="74098"/>
                  </a:lnTo>
                  <a:lnTo>
                    <a:pt x="1472580" y="35544"/>
                  </a:lnTo>
                  <a:lnTo>
                    <a:pt x="1434026" y="9538"/>
                  </a:lnTo>
                  <a:lnTo>
                    <a:pt x="1386840" y="0"/>
                  </a:lnTo>
                  <a:close/>
                </a:path>
              </a:pathLst>
            </a:custGeom>
            <a:solidFill>
              <a:srgbClr val="DEEAF6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20114" y="4944744"/>
              <a:ext cx="1508125" cy="727710"/>
            </a:xfrm>
            <a:custGeom>
              <a:avLst/>
              <a:gdLst/>
              <a:ahLst/>
              <a:cxnLst/>
              <a:rect l="l" t="t" r="r" b="b"/>
              <a:pathLst>
                <a:path w="1508125" h="727710">
                  <a:moveTo>
                    <a:pt x="121284" y="0"/>
                  </a:moveTo>
                  <a:lnTo>
                    <a:pt x="74077" y="9538"/>
                  </a:lnTo>
                  <a:lnTo>
                    <a:pt x="35525" y="35544"/>
                  </a:lnTo>
                  <a:lnTo>
                    <a:pt x="9531" y="74098"/>
                  </a:lnTo>
                  <a:lnTo>
                    <a:pt x="0" y="121285"/>
                  </a:lnTo>
                  <a:lnTo>
                    <a:pt x="0" y="606425"/>
                  </a:lnTo>
                  <a:lnTo>
                    <a:pt x="9531" y="653611"/>
                  </a:lnTo>
                  <a:lnTo>
                    <a:pt x="35525" y="692165"/>
                  </a:lnTo>
                  <a:lnTo>
                    <a:pt x="74077" y="718171"/>
                  </a:lnTo>
                  <a:lnTo>
                    <a:pt x="121284" y="727710"/>
                  </a:lnTo>
                  <a:lnTo>
                    <a:pt x="1386840" y="727710"/>
                  </a:lnTo>
                  <a:lnTo>
                    <a:pt x="1434026" y="718171"/>
                  </a:lnTo>
                  <a:lnTo>
                    <a:pt x="1472580" y="692165"/>
                  </a:lnTo>
                  <a:lnTo>
                    <a:pt x="1498586" y="653611"/>
                  </a:lnTo>
                  <a:lnTo>
                    <a:pt x="1508124" y="606425"/>
                  </a:lnTo>
                  <a:lnTo>
                    <a:pt x="1508124" y="121285"/>
                  </a:lnTo>
                  <a:lnTo>
                    <a:pt x="1498586" y="74098"/>
                  </a:lnTo>
                  <a:lnTo>
                    <a:pt x="1472580" y="35544"/>
                  </a:lnTo>
                  <a:lnTo>
                    <a:pt x="1434026" y="9538"/>
                  </a:lnTo>
                  <a:lnTo>
                    <a:pt x="1386840" y="0"/>
                  </a:lnTo>
                  <a:lnTo>
                    <a:pt x="121284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649050" y="3063418"/>
            <a:ext cx="1326264" cy="55951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indent="-3810" algn="ctr">
              <a:lnSpc>
                <a:spcPct val="97900"/>
              </a:lnSpc>
              <a:spcBef>
                <a:spcPts val="130"/>
              </a:spcBef>
            </a:pPr>
            <a:r>
              <a:rPr sz="1200" b="1" dirty="0">
                <a:latin typeface="Times New Roman"/>
                <a:cs typeface="Times New Roman"/>
              </a:rPr>
              <a:t>на </a:t>
            </a:r>
            <a:r>
              <a:rPr sz="1200" b="1" spc="-5" dirty="0">
                <a:latin typeface="Times New Roman"/>
                <a:cs typeface="Times New Roman"/>
              </a:rPr>
              <a:t>основании 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в</a:t>
            </a:r>
            <a:r>
              <a:rPr sz="1200" b="1" spc="5" dirty="0">
                <a:latin typeface="Times New Roman"/>
                <a:cs typeface="Times New Roman"/>
              </a:rPr>
              <a:t>ст</a:t>
            </a:r>
            <a:r>
              <a:rPr sz="1200" b="1" dirty="0">
                <a:latin typeface="Times New Roman"/>
                <a:cs typeface="Times New Roman"/>
              </a:rPr>
              <a:t>у</a:t>
            </a:r>
            <a:r>
              <a:rPr sz="1200" b="1" spc="5" dirty="0">
                <a:latin typeface="Times New Roman"/>
                <a:cs typeface="Times New Roman"/>
              </a:rPr>
              <a:t>п</a:t>
            </a:r>
            <a:r>
              <a:rPr sz="1200" b="1" spc="-15" dirty="0">
                <a:latin typeface="Times New Roman"/>
                <a:cs typeface="Times New Roman"/>
              </a:rPr>
              <a:t>и</a:t>
            </a:r>
            <a:r>
              <a:rPr sz="1200" b="1" spc="5" dirty="0">
                <a:latin typeface="Times New Roman"/>
                <a:cs typeface="Times New Roman"/>
              </a:rPr>
              <a:t>т</a:t>
            </a:r>
            <a:r>
              <a:rPr sz="1200" b="1" spc="-15" dirty="0">
                <a:latin typeface="Times New Roman"/>
                <a:cs typeface="Times New Roman"/>
              </a:rPr>
              <a:t>е</a:t>
            </a:r>
            <a:r>
              <a:rPr sz="1200" b="1" spc="5" dirty="0">
                <a:latin typeface="Times New Roman"/>
                <a:cs typeface="Times New Roman"/>
              </a:rPr>
              <a:t>л</a:t>
            </a:r>
            <a:r>
              <a:rPr sz="1200" b="1" dirty="0">
                <a:latin typeface="Times New Roman"/>
                <a:cs typeface="Times New Roman"/>
              </a:rPr>
              <a:t>ь</a:t>
            </a:r>
            <a:r>
              <a:rPr sz="1200" b="1" spc="5" dirty="0">
                <a:latin typeface="Times New Roman"/>
                <a:cs typeface="Times New Roman"/>
              </a:rPr>
              <a:t>н</a:t>
            </a:r>
            <a:r>
              <a:rPr sz="1200" b="1" dirty="0">
                <a:latin typeface="Times New Roman"/>
                <a:cs typeface="Times New Roman"/>
              </a:rPr>
              <a:t>ых  </a:t>
            </a:r>
            <a:r>
              <a:rPr sz="1200" b="1" spc="-5" dirty="0">
                <a:latin typeface="Times New Roman"/>
                <a:cs typeface="Times New Roman"/>
              </a:rPr>
              <a:t>экзаменов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168291" y="3268322"/>
            <a:ext cx="1836484" cy="354608"/>
            <a:chOff x="3588067" y="4939982"/>
            <a:chExt cx="1517650" cy="737235"/>
          </a:xfrm>
        </p:grpSpPr>
        <p:sp>
          <p:nvSpPr>
            <p:cNvPr id="23" name="object 23"/>
            <p:cNvSpPr/>
            <p:nvPr/>
          </p:nvSpPr>
          <p:spPr>
            <a:xfrm>
              <a:off x="3592829" y="4944744"/>
              <a:ext cx="1508125" cy="727710"/>
            </a:xfrm>
            <a:custGeom>
              <a:avLst/>
              <a:gdLst/>
              <a:ahLst/>
              <a:cxnLst/>
              <a:rect l="l" t="t" r="r" b="b"/>
              <a:pathLst>
                <a:path w="1508125" h="727710">
                  <a:moveTo>
                    <a:pt x="1386840" y="0"/>
                  </a:moveTo>
                  <a:lnTo>
                    <a:pt x="121285" y="0"/>
                  </a:lnTo>
                  <a:lnTo>
                    <a:pt x="74098" y="9538"/>
                  </a:lnTo>
                  <a:lnTo>
                    <a:pt x="35544" y="35544"/>
                  </a:lnTo>
                  <a:lnTo>
                    <a:pt x="9538" y="74098"/>
                  </a:lnTo>
                  <a:lnTo>
                    <a:pt x="0" y="121285"/>
                  </a:lnTo>
                  <a:lnTo>
                    <a:pt x="0" y="606425"/>
                  </a:lnTo>
                  <a:lnTo>
                    <a:pt x="9538" y="653611"/>
                  </a:lnTo>
                  <a:lnTo>
                    <a:pt x="35544" y="692165"/>
                  </a:lnTo>
                  <a:lnTo>
                    <a:pt x="74098" y="718171"/>
                  </a:lnTo>
                  <a:lnTo>
                    <a:pt x="121285" y="727710"/>
                  </a:lnTo>
                  <a:lnTo>
                    <a:pt x="1386840" y="727710"/>
                  </a:lnTo>
                  <a:lnTo>
                    <a:pt x="1434026" y="718171"/>
                  </a:lnTo>
                  <a:lnTo>
                    <a:pt x="1472580" y="692165"/>
                  </a:lnTo>
                  <a:lnTo>
                    <a:pt x="1498586" y="653611"/>
                  </a:lnTo>
                  <a:lnTo>
                    <a:pt x="1508125" y="606425"/>
                  </a:lnTo>
                  <a:lnTo>
                    <a:pt x="1508125" y="121285"/>
                  </a:lnTo>
                  <a:lnTo>
                    <a:pt x="1498586" y="74098"/>
                  </a:lnTo>
                  <a:lnTo>
                    <a:pt x="1472580" y="35544"/>
                  </a:lnTo>
                  <a:lnTo>
                    <a:pt x="1434026" y="9538"/>
                  </a:lnTo>
                  <a:lnTo>
                    <a:pt x="1386840" y="0"/>
                  </a:lnTo>
                  <a:close/>
                </a:path>
              </a:pathLst>
            </a:custGeom>
            <a:solidFill>
              <a:srgbClr val="DEEAF6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592829" y="4944744"/>
              <a:ext cx="1508125" cy="727710"/>
            </a:xfrm>
            <a:custGeom>
              <a:avLst/>
              <a:gdLst/>
              <a:ahLst/>
              <a:cxnLst/>
              <a:rect l="l" t="t" r="r" b="b"/>
              <a:pathLst>
                <a:path w="1508125" h="727710">
                  <a:moveTo>
                    <a:pt x="121285" y="0"/>
                  </a:moveTo>
                  <a:lnTo>
                    <a:pt x="74098" y="9538"/>
                  </a:lnTo>
                  <a:lnTo>
                    <a:pt x="35544" y="35544"/>
                  </a:lnTo>
                  <a:lnTo>
                    <a:pt x="9538" y="74098"/>
                  </a:lnTo>
                  <a:lnTo>
                    <a:pt x="0" y="121285"/>
                  </a:lnTo>
                  <a:lnTo>
                    <a:pt x="0" y="606425"/>
                  </a:lnTo>
                  <a:lnTo>
                    <a:pt x="9538" y="653611"/>
                  </a:lnTo>
                  <a:lnTo>
                    <a:pt x="35544" y="692165"/>
                  </a:lnTo>
                  <a:lnTo>
                    <a:pt x="74098" y="718171"/>
                  </a:lnTo>
                  <a:lnTo>
                    <a:pt x="121285" y="727710"/>
                  </a:lnTo>
                  <a:lnTo>
                    <a:pt x="1386840" y="727710"/>
                  </a:lnTo>
                  <a:lnTo>
                    <a:pt x="1434026" y="718171"/>
                  </a:lnTo>
                  <a:lnTo>
                    <a:pt x="1472580" y="692165"/>
                  </a:lnTo>
                  <a:lnTo>
                    <a:pt x="1498586" y="653611"/>
                  </a:lnTo>
                  <a:lnTo>
                    <a:pt x="1508125" y="606425"/>
                  </a:lnTo>
                  <a:lnTo>
                    <a:pt x="1508125" y="121285"/>
                  </a:lnTo>
                  <a:lnTo>
                    <a:pt x="1498586" y="74098"/>
                  </a:lnTo>
                  <a:lnTo>
                    <a:pt x="1472580" y="35544"/>
                  </a:lnTo>
                  <a:lnTo>
                    <a:pt x="1434026" y="9538"/>
                  </a:lnTo>
                  <a:lnTo>
                    <a:pt x="1386840" y="0"/>
                  </a:lnTo>
                  <a:lnTo>
                    <a:pt x="121285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438729" y="2000018"/>
            <a:ext cx="3841138" cy="1222374"/>
            <a:chOff x="1926588" y="3508882"/>
            <a:chExt cx="4362578" cy="1367155"/>
          </a:xfrm>
        </p:grpSpPr>
        <p:sp>
          <p:nvSpPr>
            <p:cNvPr id="26" name="object 26"/>
            <p:cNvSpPr/>
            <p:nvPr/>
          </p:nvSpPr>
          <p:spPr>
            <a:xfrm>
              <a:off x="3777741" y="3508882"/>
              <a:ext cx="2511425" cy="1367155"/>
            </a:xfrm>
            <a:custGeom>
              <a:avLst/>
              <a:gdLst/>
              <a:ahLst/>
              <a:cxnLst/>
              <a:rect l="l" t="t" r="r" b="b"/>
              <a:pathLst>
                <a:path w="2511425" h="1367154">
                  <a:moveTo>
                    <a:pt x="158242" y="383540"/>
                  </a:moveTo>
                  <a:lnTo>
                    <a:pt x="127762" y="353059"/>
                  </a:lnTo>
                  <a:lnTo>
                    <a:pt x="420116" y="60832"/>
                  </a:lnTo>
                  <a:lnTo>
                    <a:pt x="359283" y="0"/>
                  </a:lnTo>
                  <a:lnTo>
                    <a:pt x="66929" y="292226"/>
                  </a:lnTo>
                  <a:lnTo>
                    <a:pt x="36575" y="261874"/>
                  </a:lnTo>
                  <a:lnTo>
                    <a:pt x="0" y="420116"/>
                  </a:lnTo>
                  <a:lnTo>
                    <a:pt x="158242" y="383540"/>
                  </a:lnTo>
                  <a:close/>
                </a:path>
                <a:path w="2511425" h="1367154">
                  <a:moveTo>
                    <a:pt x="2511298" y="396875"/>
                  </a:moveTo>
                  <a:lnTo>
                    <a:pt x="2468245" y="396875"/>
                  </a:lnTo>
                  <a:lnTo>
                    <a:pt x="2468245" y="34417"/>
                  </a:lnTo>
                  <a:lnTo>
                    <a:pt x="2382266" y="34417"/>
                  </a:lnTo>
                  <a:lnTo>
                    <a:pt x="2382266" y="396875"/>
                  </a:lnTo>
                  <a:lnTo>
                    <a:pt x="2339213" y="396875"/>
                  </a:lnTo>
                  <a:lnTo>
                    <a:pt x="2425319" y="517651"/>
                  </a:lnTo>
                  <a:lnTo>
                    <a:pt x="2511298" y="396875"/>
                  </a:lnTo>
                  <a:close/>
                </a:path>
                <a:path w="2511425" h="1367154">
                  <a:moveTo>
                    <a:pt x="402336" y="1222375"/>
                  </a:moveTo>
                  <a:lnTo>
                    <a:pt x="371983" y="1252727"/>
                  </a:lnTo>
                  <a:lnTo>
                    <a:pt x="121412" y="1002156"/>
                  </a:lnTo>
                  <a:lnTo>
                    <a:pt x="60579" y="1062989"/>
                  </a:lnTo>
                  <a:lnTo>
                    <a:pt x="311150" y="1313561"/>
                  </a:lnTo>
                  <a:lnTo>
                    <a:pt x="280670" y="1344040"/>
                  </a:lnTo>
                  <a:lnTo>
                    <a:pt x="425069" y="1366647"/>
                  </a:lnTo>
                  <a:lnTo>
                    <a:pt x="402336" y="12223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926588" y="3970658"/>
              <a:ext cx="2195195" cy="535941"/>
            </a:xfrm>
            <a:custGeom>
              <a:avLst/>
              <a:gdLst/>
              <a:ahLst/>
              <a:cxnLst/>
              <a:rect l="l" t="t" r="r" b="b"/>
              <a:pathLst>
                <a:path w="2195195" h="535939">
                  <a:moveTo>
                    <a:pt x="2105914" y="0"/>
                  </a:moveTo>
                  <a:lnTo>
                    <a:pt x="89281" y="0"/>
                  </a:lnTo>
                  <a:lnTo>
                    <a:pt x="54542" y="7020"/>
                  </a:lnTo>
                  <a:lnTo>
                    <a:pt x="26162" y="26161"/>
                  </a:lnTo>
                  <a:lnTo>
                    <a:pt x="7020" y="54542"/>
                  </a:lnTo>
                  <a:lnTo>
                    <a:pt x="0" y="89280"/>
                  </a:lnTo>
                  <a:lnTo>
                    <a:pt x="0" y="446658"/>
                  </a:lnTo>
                  <a:lnTo>
                    <a:pt x="7020" y="481397"/>
                  </a:lnTo>
                  <a:lnTo>
                    <a:pt x="26162" y="509777"/>
                  </a:lnTo>
                  <a:lnTo>
                    <a:pt x="54542" y="528919"/>
                  </a:lnTo>
                  <a:lnTo>
                    <a:pt x="89281" y="535939"/>
                  </a:lnTo>
                  <a:lnTo>
                    <a:pt x="2105914" y="535939"/>
                  </a:lnTo>
                  <a:lnTo>
                    <a:pt x="2140652" y="528919"/>
                  </a:lnTo>
                  <a:lnTo>
                    <a:pt x="2169033" y="509777"/>
                  </a:lnTo>
                  <a:lnTo>
                    <a:pt x="2188174" y="481397"/>
                  </a:lnTo>
                  <a:lnTo>
                    <a:pt x="2195195" y="446658"/>
                  </a:lnTo>
                  <a:lnTo>
                    <a:pt x="2195195" y="89280"/>
                  </a:lnTo>
                  <a:lnTo>
                    <a:pt x="2188174" y="54542"/>
                  </a:lnTo>
                  <a:lnTo>
                    <a:pt x="2169033" y="26162"/>
                  </a:lnTo>
                  <a:lnTo>
                    <a:pt x="2140652" y="7020"/>
                  </a:lnTo>
                  <a:lnTo>
                    <a:pt x="2105914" y="0"/>
                  </a:lnTo>
                  <a:close/>
                </a:path>
              </a:pathLst>
            </a:custGeom>
            <a:solidFill>
              <a:srgbClr val="00AFEF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926589" y="3970654"/>
              <a:ext cx="2195195" cy="535940"/>
            </a:xfrm>
            <a:custGeom>
              <a:avLst/>
              <a:gdLst/>
              <a:ahLst/>
              <a:cxnLst/>
              <a:rect l="l" t="t" r="r" b="b"/>
              <a:pathLst>
                <a:path w="2195195" h="535939">
                  <a:moveTo>
                    <a:pt x="89281" y="0"/>
                  </a:moveTo>
                  <a:lnTo>
                    <a:pt x="54542" y="7020"/>
                  </a:lnTo>
                  <a:lnTo>
                    <a:pt x="26162" y="26161"/>
                  </a:lnTo>
                  <a:lnTo>
                    <a:pt x="7020" y="54542"/>
                  </a:lnTo>
                  <a:lnTo>
                    <a:pt x="0" y="89280"/>
                  </a:lnTo>
                  <a:lnTo>
                    <a:pt x="0" y="446658"/>
                  </a:lnTo>
                  <a:lnTo>
                    <a:pt x="7020" y="481397"/>
                  </a:lnTo>
                  <a:lnTo>
                    <a:pt x="26162" y="509777"/>
                  </a:lnTo>
                  <a:lnTo>
                    <a:pt x="54542" y="528919"/>
                  </a:lnTo>
                  <a:lnTo>
                    <a:pt x="89281" y="535939"/>
                  </a:lnTo>
                  <a:lnTo>
                    <a:pt x="2105914" y="535939"/>
                  </a:lnTo>
                  <a:lnTo>
                    <a:pt x="2140652" y="528919"/>
                  </a:lnTo>
                  <a:lnTo>
                    <a:pt x="2169033" y="509777"/>
                  </a:lnTo>
                  <a:lnTo>
                    <a:pt x="2188174" y="481397"/>
                  </a:lnTo>
                  <a:lnTo>
                    <a:pt x="2195195" y="446658"/>
                  </a:lnTo>
                  <a:lnTo>
                    <a:pt x="2195195" y="89280"/>
                  </a:lnTo>
                  <a:lnTo>
                    <a:pt x="2188174" y="54542"/>
                  </a:lnTo>
                  <a:lnTo>
                    <a:pt x="2169033" y="26162"/>
                  </a:lnTo>
                  <a:lnTo>
                    <a:pt x="2140652" y="7020"/>
                  </a:lnTo>
                  <a:lnTo>
                    <a:pt x="2105914" y="0"/>
                  </a:lnTo>
                  <a:lnTo>
                    <a:pt x="89281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557106" y="3341648"/>
            <a:ext cx="11810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без</a:t>
            </a:r>
            <a:r>
              <a:rPr sz="1200" b="1" spc="-6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экзаменов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172320" y="2515294"/>
            <a:ext cx="2315935" cy="548124"/>
            <a:chOff x="5247322" y="4117022"/>
            <a:chExt cx="1891664" cy="678180"/>
          </a:xfrm>
        </p:grpSpPr>
        <p:sp>
          <p:nvSpPr>
            <p:cNvPr id="31" name="object 31"/>
            <p:cNvSpPr/>
            <p:nvPr/>
          </p:nvSpPr>
          <p:spPr>
            <a:xfrm>
              <a:off x="5252084" y="4121784"/>
              <a:ext cx="1882139" cy="668655"/>
            </a:xfrm>
            <a:custGeom>
              <a:avLst/>
              <a:gdLst/>
              <a:ahLst/>
              <a:cxnLst/>
              <a:rect l="l" t="t" r="r" b="b"/>
              <a:pathLst>
                <a:path w="1882140" h="668654">
                  <a:moveTo>
                    <a:pt x="1770761" y="0"/>
                  </a:moveTo>
                  <a:lnTo>
                    <a:pt x="111505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5"/>
                  </a:lnTo>
                  <a:lnTo>
                    <a:pt x="0" y="557276"/>
                  </a:lnTo>
                  <a:lnTo>
                    <a:pt x="8761" y="600610"/>
                  </a:lnTo>
                  <a:lnTo>
                    <a:pt x="32654" y="636015"/>
                  </a:lnTo>
                  <a:lnTo>
                    <a:pt x="68097" y="659895"/>
                  </a:lnTo>
                  <a:lnTo>
                    <a:pt x="111505" y="668654"/>
                  </a:lnTo>
                  <a:lnTo>
                    <a:pt x="1770761" y="668654"/>
                  </a:lnTo>
                  <a:lnTo>
                    <a:pt x="1814095" y="659895"/>
                  </a:lnTo>
                  <a:lnTo>
                    <a:pt x="1849500" y="636015"/>
                  </a:lnTo>
                  <a:lnTo>
                    <a:pt x="1873380" y="600610"/>
                  </a:lnTo>
                  <a:lnTo>
                    <a:pt x="1882139" y="557276"/>
                  </a:lnTo>
                  <a:lnTo>
                    <a:pt x="1882139" y="111505"/>
                  </a:lnTo>
                  <a:lnTo>
                    <a:pt x="1873380" y="68097"/>
                  </a:lnTo>
                  <a:lnTo>
                    <a:pt x="1849501" y="32654"/>
                  </a:lnTo>
                  <a:lnTo>
                    <a:pt x="1814095" y="8761"/>
                  </a:lnTo>
                  <a:lnTo>
                    <a:pt x="1770761" y="0"/>
                  </a:lnTo>
                  <a:close/>
                </a:path>
              </a:pathLst>
            </a:custGeom>
            <a:solidFill>
              <a:srgbClr val="00AFEF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5252084" y="4121784"/>
              <a:ext cx="1882139" cy="668655"/>
            </a:xfrm>
            <a:custGeom>
              <a:avLst/>
              <a:gdLst/>
              <a:ahLst/>
              <a:cxnLst/>
              <a:rect l="l" t="t" r="r" b="b"/>
              <a:pathLst>
                <a:path w="1882140" h="668654">
                  <a:moveTo>
                    <a:pt x="111505" y="0"/>
                  </a:move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5"/>
                  </a:lnTo>
                  <a:lnTo>
                    <a:pt x="0" y="557276"/>
                  </a:lnTo>
                  <a:lnTo>
                    <a:pt x="8761" y="600610"/>
                  </a:lnTo>
                  <a:lnTo>
                    <a:pt x="32654" y="636015"/>
                  </a:lnTo>
                  <a:lnTo>
                    <a:pt x="68097" y="659895"/>
                  </a:lnTo>
                  <a:lnTo>
                    <a:pt x="111505" y="668654"/>
                  </a:lnTo>
                  <a:lnTo>
                    <a:pt x="1770761" y="668654"/>
                  </a:lnTo>
                  <a:lnTo>
                    <a:pt x="1814095" y="659895"/>
                  </a:lnTo>
                  <a:lnTo>
                    <a:pt x="1849500" y="636015"/>
                  </a:lnTo>
                  <a:lnTo>
                    <a:pt x="1873380" y="600610"/>
                  </a:lnTo>
                  <a:lnTo>
                    <a:pt x="1882139" y="557276"/>
                  </a:lnTo>
                  <a:lnTo>
                    <a:pt x="1882139" y="111505"/>
                  </a:lnTo>
                  <a:lnTo>
                    <a:pt x="1873380" y="68097"/>
                  </a:lnTo>
                  <a:lnTo>
                    <a:pt x="1849501" y="32654"/>
                  </a:lnTo>
                  <a:lnTo>
                    <a:pt x="1814095" y="8761"/>
                  </a:lnTo>
                  <a:lnTo>
                    <a:pt x="1770761" y="0"/>
                  </a:lnTo>
                  <a:lnTo>
                    <a:pt x="111505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464296" y="2508777"/>
            <a:ext cx="1731981" cy="55079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065" marR="5080" algn="ctr">
              <a:lnSpc>
                <a:spcPts val="1380"/>
              </a:lnSpc>
              <a:spcBef>
                <a:spcPts val="195"/>
              </a:spcBef>
            </a:pPr>
            <a:r>
              <a:rPr sz="1200" b="1" spc="-5" dirty="0">
                <a:latin typeface="Times New Roman"/>
                <a:cs typeface="Times New Roman"/>
              </a:rPr>
              <a:t>поступление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в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ПКУ, </a:t>
            </a:r>
            <a:r>
              <a:rPr sz="1200" b="1" spc="-28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СВУ,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НВМУ,</a:t>
            </a:r>
            <a:endParaRPr sz="1200" dirty="0">
              <a:latin typeface="Times New Roman"/>
              <a:cs typeface="Times New Roman"/>
            </a:endParaRPr>
          </a:p>
          <a:p>
            <a:pPr marL="6985" algn="ctr">
              <a:lnSpc>
                <a:spcPts val="1345"/>
              </a:lnSpc>
            </a:pPr>
            <a:r>
              <a:rPr sz="1200" b="1" dirty="0">
                <a:latin typeface="Times New Roman"/>
                <a:cs typeface="Times New Roman"/>
              </a:rPr>
              <a:t>КВК,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КК,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ККК*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078403" y="3095078"/>
            <a:ext cx="208237" cy="87792"/>
          </a:xfrm>
          <a:custGeom>
            <a:avLst/>
            <a:gdLst/>
            <a:ahLst/>
            <a:cxnLst/>
            <a:rect l="l" t="t" r="r" b="b"/>
            <a:pathLst>
              <a:path w="172085" h="334645">
                <a:moveTo>
                  <a:pt x="172085" y="250951"/>
                </a:moveTo>
                <a:lnTo>
                  <a:pt x="129032" y="250951"/>
                </a:lnTo>
                <a:lnTo>
                  <a:pt x="129032" y="0"/>
                </a:lnTo>
                <a:lnTo>
                  <a:pt x="43053" y="0"/>
                </a:lnTo>
                <a:lnTo>
                  <a:pt x="43053" y="250951"/>
                </a:lnTo>
                <a:lnTo>
                  <a:pt x="0" y="250951"/>
                </a:lnTo>
                <a:lnTo>
                  <a:pt x="86106" y="334644"/>
                </a:lnTo>
                <a:lnTo>
                  <a:pt x="172085" y="2509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5" name="object 35"/>
          <p:cNvGrpSpPr/>
          <p:nvPr/>
        </p:nvGrpSpPr>
        <p:grpSpPr>
          <a:xfrm>
            <a:off x="6204663" y="3236592"/>
            <a:ext cx="2289072" cy="360362"/>
            <a:chOff x="5247322" y="5255577"/>
            <a:chExt cx="1891664" cy="402590"/>
          </a:xfrm>
        </p:grpSpPr>
        <p:sp>
          <p:nvSpPr>
            <p:cNvPr id="36" name="object 36"/>
            <p:cNvSpPr/>
            <p:nvPr/>
          </p:nvSpPr>
          <p:spPr>
            <a:xfrm>
              <a:off x="5252084" y="5260339"/>
              <a:ext cx="1882139" cy="393065"/>
            </a:xfrm>
            <a:custGeom>
              <a:avLst/>
              <a:gdLst/>
              <a:ahLst/>
              <a:cxnLst/>
              <a:rect l="l" t="t" r="r" b="b"/>
              <a:pathLst>
                <a:path w="1882140" h="393064">
                  <a:moveTo>
                    <a:pt x="1816608" y="0"/>
                  </a:moveTo>
                  <a:lnTo>
                    <a:pt x="65531" y="0"/>
                  </a:lnTo>
                  <a:lnTo>
                    <a:pt x="40022" y="5149"/>
                  </a:lnTo>
                  <a:lnTo>
                    <a:pt x="19192" y="19192"/>
                  </a:lnTo>
                  <a:lnTo>
                    <a:pt x="5149" y="40022"/>
                  </a:lnTo>
                  <a:lnTo>
                    <a:pt x="0" y="65532"/>
                  </a:lnTo>
                  <a:lnTo>
                    <a:pt x="0" y="327533"/>
                  </a:lnTo>
                  <a:lnTo>
                    <a:pt x="5149" y="353042"/>
                  </a:lnTo>
                  <a:lnTo>
                    <a:pt x="19192" y="373872"/>
                  </a:lnTo>
                  <a:lnTo>
                    <a:pt x="40022" y="387915"/>
                  </a:lnTo>
                  <a:lnTo>
                    <a:pt x="65531" y="393065"/>
                  </a:lnTo>
                  <a:lnTo>
                    <a:pt x="1816608" y="393065"/>
                  </a:lnTo>
                  <a:lnTo>
                    <a:pt x="1842117" y="387915"/>
                  </a:lnTo>
                  <a:lnTo>
                    <a:pt x="1862947" y="373872"/>
                  </a:lnTo>
                  <a:lnTo>
                    <a:pt x="1876990" y="353042"/>
                  </a:lnTo>
                  <a:lnTo>
                    <a:pt x="1882139" y="327533"/>
                  </a:lnTo>
                  <a:lnTo>
                    <a:pt x="1882139" y="65532"/>
                  </a:lnTo>
                  <a:lnTo>
                    <a:pt x="1876990" y="40022"/>
                  </a:lnTo>
                  <a:lnTo>
                    <a:pt x="1862947" y="19192"/>
                  </a:lnTo>
                  <a:lnTo>
                    <a:pt x="1842117" y="5149"/>
                  </a:lnTo>
                  <a:lnTo>
                    <a:pt x="1816608" y="0"/>
                  </a:lnTo>
                  <a:close/>
                </a:path>
              </a:pathLst>
            </a:custGeom>
            <a:solidFill>
              <a:srgbClr val="DEEAF6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5252084" y="5260339"/>
              <a:ext cx="1882139" cy="393065"/>
            </a:xfrm>
            <a:custGeom>
              <a:avLst/>
              <a:gdLst/>
              <a:ahLst/>
              <a:cxnLst/>
              <a:rect l="l" t="t" r="r" b="b"/>
              <a:pathLst>
                <a:path w="1882140" h="393064">
                  <a:moveTo>
                    <a:pt x="65531" y="0"/>
                  </a:moveTo>
                  <a:lnTo>
                    <a:pt x="40022" y="5149"/>
                  </a:lnTo>
                  <a:lnTo>
                    <a:pt x="19192" y="19192"/>
                  </a:lnTo>
                  <a:lnTo>
                    <a:pt x="5149" y="40022"/>
                  </a:lnTo>
                  <a:lnTo>
                    <a:pt x="0" y="65532"/>
                  </a:lnTo>
                  <a:lnTo>
                    <a:pt x="0" y="327533"/>
                  </a:lnTo>
                  <a:lnTo>
                    <a:pt x="5149" y="353042"/>
                  </a:lnTo>
                  <a:lnTo>
                    <a:pt x="19192" y="373872"/>
                  </a:lnTo>
                  <a:lnTo>
                    <a:pt x="40022" y="387915"/>
                  </a:lnTo>
                  <a:lnTo>
                    <a:pt x="65531" y="393065"/>
                  </a:lnTo>
                  <a:lnTo>
                    <a:pt x="1816608" y="393065"/>
                  </a:lnTo>
                  <a:lnTo>
                    <a:pt x="1842117" y="387915"/>
                  </a:lnTo>
                  <a:lnTo>
                    <a:pt x="1862947" y="373872"/>
                  </a:lnTo>
                  <a:lnTo>
                    <a:pt x="1876990" y="353042"/>
                  </a:lnTo>
                  <a:lnTo>
                    <a:pt x="1882139" y="327533"/>
                  </a:lnTo>
                  <a:lnTo>
                    <a:pt x="1882139" y="65532"/>
                  </a:lnTo>
                  <a:lnTo>
                    <a:pt x="1876990" y="40022"/>
                  </a:lnTo>
                  <a:lnTo>
                    <a:pt x="1862947" y="19192"/>
                  </a:lnTo>
                  <a:lnTo>
                    <a:pt x="1842117" y="5149"/>
                  </a:lnTo>
                  <a:lnTo>
                    <a:pt x="1816608" y="0"/>
                  </a:lnTo>
                  <a:lnTo>
                    <a:pt x="65531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305297" y="2461403"/>
            <a:ext cx="22906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поступление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в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вузы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по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специальной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квоте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10%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319972" y="1140109"/>
            <a:ext cx="2789304" cy="186620"/>
            <a:chOff x="1993836" y="2137092"/>
            <a:chExt cx="2305050" cy="387985"/>
          </a:xfrm>
        </p:grpSpPr>
        <p:sp>
          <p:nvSpPr>
            <p:cNvPr id="41" name="object 41"/>
            <p:cNvSpPr/>
            <p:nvPr/>
          </p:nvSpPr>
          <p:spPr>
            <a:xfrm>
              <a:off x="1998598" y="2141854"/>
              <a:ext cx="378460" cy="378460"/>
            </a:xfrm>
            <a:custGeom>
              <a:avLst/>
              <a:gdLst/>
              <a:ahLst/>
              <a:cxnLst/>
              <a:rect l="l" t="t" r="r" b="b"/>
              <a:pathLst>
                <a:path w="378460" h="378460">
                  <a:moveTo>
                    <a:pt x="317119" y="0"/>
                  </a:moveTo>
                  <a:lnTo>
                    <a:pt x="56387" y="260603"/>
                  </a:lnTo>
                  <a:lnTo>
                    <a:pt x="26034" y="230250"/>
                  </a:lnTo>
                  <a:lnTo>
                    <a:pt x="0" y="377951"/>
                  </a:lnTo>
                  <a:lnTo>
                    <a:pt x="147700" y="351916"/>
                  </a:lnTo>
                  <a:lnTo>
                    <a:pt x="117220" y="321436"/>
                  </a:lnTo>
                  <a:lnTo>
                    <a:pt x="377951" y="60832"/>
                  </a:lnTo>
                  <a:lnTo>
                    <a:pt x="317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998598" y="2141854"/>
              <a:ext cx="378460" cy="378460"/>
            </a:xfrm>
            <a:custGeom>
              <a:avLst/>
              <a:gdLst/>
              <a:ahLst/>
              <a:cxnLst/>
              <a:rect l="l" t="t" r="r" b="b"/>
              <a:pathLst>
                <a:path w="378460" h="378460">
                  <a:moveTo>
                    <a:pt x="147700" y="351916"/>
                  </a:moveTo>
                  <a:lnTo>
                    <a:pt x="117220" y="321436"/>
                  </a:lnTo>
                  <a:lnTo>
                    <a:pt x="377951" y="60832"/>
                  </a:lnTo>
                  <a:lnTo>
                    <a:pt x="317119" y="0"/>
                  </a:lnTo>
                  <a:lnTo>
                    <a:pt x="56387" y="260603"/>
                  </a:lnTo>
                  <a:lnTo>
                    <a:pt x="26034" y="230250"/>
                  </a:lnTo>
                  <a:lnTo>
                    <a:pt x="0" y="377951"/>
                  </a:lnTo>
                  <a:lnTo>
                    <a:pt x="147700" y="3519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3950461" y="2159126"/>
              <a:ext cx="343535" cy="343535"/>
            </a:xfrm>
            <a:custGeom>
              <a:avLst/>
              <a:gdLst/>
              <a:ahLst/>
              <a:cxnLst/>
              <a:rect l="l" t="t" r="r" b="b"/>
              <a:pathLst>
                <a:path w="343535" h="343535">
                  <a:moveTo>
                    <a:pt x="60833" y="0"/>
                  </a:moveTo>
                  <a:lnTo>
                    <a:pt x="0" y="60832"/>
                  </a:lnTo>
                  <a:lnTo>
                    <a:pt x="234696" y="295528"/>
                  </a:lnTo>
                  <a:lnTo>
                    <a:pt x="204342" y="326008"/>
                  </a:lnTo>
                  <a:lnTo>
                    <a:pt x="343408" y="343407"/>
                  </a:lnTo>
                  <a:lnTo>
                    <a:pt x="326009" y="204342"/>
                  </a:lnTo>
                  <a:lnTo>
                    <a:pt x="295528" y="234696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3950461" y="2159126"/>
              <a:ext cx="343535" cy="343535"/>
            </a:xfrm>
            <a:custGeom>
              <a:avLst/>
              <a:gdLst/>
              <a:ahLst/>
              <a:cxnLst/>
              <a:rect l="l" t="t" r="r" b="b"/>
              <a:pathLst>
                <a:path w="343535" h="343535">
                  <a:moveTo>
                    <a:pt x="326009" y="204342"/>
                  </a:moveTo>
                  <a:lnTo>
                    <a:pt x="295528" y="234696"/>
                  </a:lnTo>
                  <a:lnTo>
                    <a:pt x="60833" y="0"/>
                  </a:lnTo>
                  <a:lnTo>
                    <a:pt x="0" y="60832"/>
                  </a:lnTo>
                  <a:lnTo>
                    <a:pt x="234696" y="295528"/>
                  </a:lnTo>
                  <a:lnTo>
                    <a:pt x="204342" y="326008"/>
                  </a:lnTo>
                  <a:lnTo>
                    <a:pt x="343408" y="343407"/>
                  </a:lnTo>
                  <a:lnTo>
                    <a:pt x="326009" y="20434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5" name="object 29"/>
          <p:cNvSpPr txBox="1"/>
          <p:nvPr/>
        </p:nvSpPr>
        <p:spPr>
          <a:xfrm>
            <a:off x="6907058" y="3303828"/>
            <a:ext cx="11810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без</a:t>
            </a:r>
            <a:r>
              <a:rPr sz="1200" b="1" spc="-6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экзаменов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8692032" y="51180"/>
            <a:ext cx="396000" cy="396000"/>
          </a:xfrm>
          <a:prstGeom prst="ellipse">
            <a:avLst/>
          </a:prstGeom>
          <a:solidFill>
            <a:srgbClr val="BBE0E3">
              <a:lumMod val="50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rtlCol="0" anchor="ctr" anchorCtr="1"/>
          <a:lstStyle/>
          <a:p>
            <a:pPr algn="ctr" defTabSz="914400"/>
            <a:r>
              <a:rPr lang="ru-RU" b="1" kern="0" dirty="0" smtClean="0">
                <a:solidFill>
                  <a:srgbClr val="FFFFFF"/>
                </a:solidFill>
                <a:latin typeface="Arial"/>
              </a:rPr>
              <a:t>8</a:t>
            </a:r>
            <a:endParaRPr lang="ru-RU" b="1" kern="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81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9117</TotalTime>
  <Words>1279</Words>
  <Application>Microsoft Office PowerPoint</Application>
  <PresentationFormat>Экран (16:9)</PresentationFormat>
  <Paragraphs>247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Размер денежного довольствия  военнослужащих в пункте постоянной дислокации (ППД) и при проведении в специальной военной операции (СВО)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первоочередных мер, направленных на повышение</vt:lpstr>
      <vt:lpstr>План первоочередных мер, направленных на повышение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Suvernev</dc:creator>
  <cp:lastModifiedBy>Лапинский</cp:lastModifiedBy>
  <cp:revision>1006</cp:revision>
  <cp:lastPrinted>2023-03-08T14:56:17Z</cp:lastPrinted>
  <dcterms:created xsi:type="dcterms:W3CDTF">2015-02-18T09:04:13Z</dcterms:created>
  <dcterms:modified xsi:type="dcterms:W3CDTF">2023-03-08T14:58:15Z</dcterms:modified>
</cp:coreProperties>
</file>